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59"/>
  </p:notesMasterIdLst>
  <p:handoutMasterIdLst>
    <p:handoutMasterId r:id="rId60"/>
  </p:handoutMasterIdLst>
  <p:sldIdLst>
    <p:sldId id="448" r:id="rId2"/>
    <p:sldId id="257" r:id="rId3"/>
    <p:sldId id="330" r:id="rId4"/>
    <p:sldId id="429" r:id="rId5"/>
    <p:sldId id="430" r:id="rId6"/>
    <p:sldId id="438" r:id="rId7"/>
    <p:sldId id="476" r:id="rId8"/>
    <p:sldId id="439" r:id="rId9"/>
    <p:sldId id="440" r:id="rId10"/>
    <p:sldId id="441" r:id="rId11"/>
    <p:sldId id="443" r:id="rId12"/>
    <p:sldId id="444" r:id="rId13"/>
    <p:sldId id="445" r:id="rId14"/>
    <p:sldId id="455" r:id="rId15"/>
    <p:sldId id="432" r:id="rId16"/>
    <p:sldId id="454" r:id="rId17"/>
    <p:sldId id="435" r:id="rId18"/>
    <p:sldId id="469" r:id="rId19"/>
    <p:sldId id="472" r:id="rId20"/>
    <p:sldId id="468" r:id="rId21"/>
    <p:sldId id="453" r:id="rId22"/>
    <p:sldId id="460" r:id="rId23"/>
    <p:sldId id="462" r:id="rId24"/>
    <p:sldId id="457" r:id="rId25"/>
    <p:sldId id="465" r:id="rId26"/>
    <p:sldId id="458" r:id="rId27"/>
    <p:sldId id="466" r:id="rId28"/>
    <p:sldId id="467" r:id="rId29"/>
    <p:sldId id="446" r:id="rId30"/>
    <p:sldId id="463" r:id="rId31"/>
    <p:sldId id="459" r:id="rId32"/>
    <p:sldId id="464" r:id="rId33"/>
    <p:sldId id="264" r:id="rId34"/>
    <p:sldId id="383" r:id="rId35"/>
    <p:sldId id="274" r:id="rId36"/>
    <p:sldId id="384" r:id="rId37"/>
    <p:sldId id="477" r:id="rId38"/>
    <p:sldId id="265" r:id="rId39"/>
    <p:sldId id="388" r:id="rId40"/>
    <p:sldId id="342" r:id="rId41"/>
    <p:sldId id="473" r:id="rId42"/>
    <p:sldId id="283" r:id="rId43"/>
    <p:sldId id="389" r:id="rId44"/>
    <p:sldId id="360" r:id="rId45"/>
    <p:sldId id="359" r:id="rId46"/>
    <p:sldId id="395" r:id="rId47"/>
    <p:sldId id="361" r:id="rId48"/>
    <p:sldId id="357" r:id="rId49"/>
    <p:sldId id="271" r:id="rId50"/>
    <p:sldId id="302" r:id="rId51"/>
    <p:sldId id="272" r:id="rId52"/>
    <p:sldId id="410" r:id="rId53"/>
    <p:sldId id="366" r:id="rId54"/>
    <p:sldId id="409" r:id="rId55"/>
    <p:sldId id="474" r:id="rId56"/>
    <p:sldId id="475" r:id="rId57"/>
    <p:sldId id="376"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E181"/>
    <a:srgbClr val="FFE8D1"/>
    <a:srgbClr val="FFCC99"/>
    <a:srgbClr val="008000"/>
    <a:srgbClr val="FF3300"/>
    <a:srgbClr val="DFF5EA"/>
    <a:srgbClr val="D5FFD5"/>
    <a:srgbClr val="CC99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2" autoAdjust="0"/>
  </p:normalViewPr>
  <p:slideViewPr>
    <p:cSldViewPr>
      <p:cViewPr varScale="1">
        <p:scale>
          <a:sx n="85" d="100"/>
          <a:sy n="85" d="100"/>
        </p:scale>
        <p:origin x="821"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notesViewPr>
    <p:cSldViewPr>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3B7BBA-C96B-4BAE-8E74-E28C65CD0F0B}" type="datetimeFigureOut">
              <a:rPr lang="en-US" smtClean="0"/>
              <a:t>10/8/2017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6C4D5D-6FD7-4A73-BAB5-401714EF8092}" type="slidenum">
              <a:rPr lang="en-US" smtClean="0"/>
              <a:t>‹#›</a:t>
            </a:fld>
            <a:endParaRPr lang="en-US"/>
          </a:p>
        </p:txBody>
      </p:sp>
    </p:spTree>
    <p:extLst>
      <p:ext uri="{BB962C8B-B14F-4D97-AF65-F5344CB8AC3E}">
        <p14:creationId xmlns:p14="http://schemas.microsoft.com/office/powerpoint/2010/main" val="3726735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1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1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1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31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99FC8E-3B5C-4795-9760-140087760F9E}" type="slidenum">
              <a:rPr lang="en-US" altLang="en-US"/>
              <a:pPr>
                <a:defRPr/>
              </a:pPr>
              <a:t>‹#›</a:t>
            </a:fld>
            <a:endParaRPr lang="en-US" altLang="en-US"/>
          </a:p>
        </p:txBody>
      </p:sp>
    </p:spTree>
    <p:extLst>
      <p:ext uri="{BB962C8B-B14F-4D97-AF65-F5344CB8AC3E}">
        <p14:creationId xmlns:p14="http://schemas.microsoft.com/office/powerpoint/2010/main" val="48501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a:t>
            </a:fld>
            <a:endParaRPr lang="en-US" altLang="en-US"/>
          </a:p>
        </p:txBody>
      </p:sp>
    </p:spTree>
    <p:extLst>
      <p:ext uri="{BB962C8B-B14F-4D97-AF65-F5344CB8AC3E}">
        <p14:creationId xmlns:p14="http://schemas.microsoft.com/office/powerpoint/2010/main" val="207597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10</a:t>
            </a:fld>
            <a:endParaRPr lang="en-US" altLang="en-US"/>
          </a:p>
        </p:txBody>
      </p:sp>
    </p:spTree>
    <p:extLst>
      <p:ext uri="{BB962C8B-B14F-4D97-AF65-F5344CB8AC3E}">
        <p14:creationId xmlns:p14="http://schemas.microsoft.com/office/powerpoint/2010/main" val="3299415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2606"/>
            <a:ext cx="5486400" cy="4114800"/>
          </a:xfrm>
        </p:spPr>
        <p:txBody>
          <a:bodyPr/>
          <a:lstStyle/>
          <a:p>
            <a:r>
              <a:rPr lang="en-US" sz="2000" dirty="0" smtClean="0"/>
              <a:t>After 20 years of harassing Israel under the weak Judge </a:t>
            </a:r>
            <a:r>
              <a:rPr lang="en-US" sz="2000" dirty="0" err="1" smtClean="0"/>
              <a:t>Shamgar</a:t>
            </a:r>
            <a:r>
              <a:rPr lang="en-US" sz="2000" dirty="0" smtClean="0"/>
              <a:t>, </a:t>
            </a:r>
            <a:r>
              <a:rPr lang="en-US" sz="2000" dirty="0" err="1" smtClean="0"/>
              <a:t>Jabin</a:t>
            </a:r>
            <a:r>
              <a:rPr lang="en-US" sz="2000" dirty="0" smtClean="0"/>
              <a:t>, King of Canaan saw an opportunity to attack Israel as they had just transitioned to a new Judge, Deborah.  Perhaps </a:t>
            </a:r>
            <a:r>
              <a:rPr lang="en-US" sz="2000" dirty="0" err="1" smtClean="0"/>
              <a:t>Jabin</a:t>
            </a:r>
            <a:r>
              <a:rPr lang="en-US" sz="2000" dirty="0" smtClean="0"/>
              <a:t> miscalculated in thinking that a woman would not be able to lead Israel in a defense against his attack.</a:t>
            </a:r>
          </a:p>
          <a:p>
            <a:r>
              <a:rPr lang="en-US" sz="2000" b="1" dirty="0" smtClean="0"/>
              <a:t>&lt;&lt;</a:t>
            </a:r>
            <a:endParaRPr lang="en-US" sz="2000" b="1" dirty="0" smtClean="0"/>
          </a:p>
          <a:p>
            <a:r>
              <a:rPr lang="en-US" sz="2000" dirty="0" smtClean="0"/>
              <a:t>To summarize,</a:t>
            </a:r>
            <a:r>
              <a:rPr lang="en-US" sz="2000" baseline="0" dirty="0" smtClean="0"/>
              <a:t> Ehud 20, </a:t>
            </a:r>
            <a:r>
              <a:rPr lang="en-US" sz="2000" baseline="0" dirty="0" err="1" smtClean="0"/>
              <a:t>Shamgar</a:t>
            </a:r>
            <a:r>
              <a:rPr lang="en-US" sz="2000" baseline="0" dirty="0" smtClean="0"/>
              <a:t> 20 and Deborah 40. </a:t>
            </a:r>
            <a:r>
              <a:rPr lang="en-US" sz="2000" baseline="0" dirty="0" smtClean="0"/>
              <a:t> </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11</a:t>
            </a:fld>
            <a:endParaRPr lang="en-US" altLang="en-US"/>
          </a:p>
        </p:txBody>
      </p:sp>
    </p:spTree>
    <p:extLst>
      <p:ext uri="{BB962C8B-B14F-4D97-AF65-F5344CB8AC3E}">
        <p14:creationId xmlns:p14="http://schemas.microsoft.com/office/powerpoint/2010/main" val="24069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12</a:t>
            </a:fld>
            <a:endParaRPr lang="en-US" altLang="en-US"/>
          </a:p>
        </p:txBody>
      </p:sp>
    </p:spTree>
    <p:extLst>
      <p:ext uri="{BB962C8B-B14F-4D97-AF65-F5344CB8AC3E}">
        <p14:creationId xmlns:p14="http://schemas.microsoft.com/office/powerpoint/2010/main" val="2457730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Ehud</a:t>
            </a:r>
            <a:r>
              <a:rPr lang="en-US" sz="2000" baseline="0" dirty="0" smtClean="0"/>
              <a:t> did not judge for 80 years, but rather for only 20 years.</a:t>
            </a:r>
          </a:p>
          <a:p>
            <a:endParaRPr lang="en-US" sz="2000" baseline="0" dirty="0" smtClean="0"/>
          </a:p>
          <a:p>
            <a:r>
              <a:rPr lang="en-US" sz="2000" baseline="0" dirty="0" smtClean="0"/>
              <a:t>The supposed problem of not being able to include a time period for Joshua and the elders dying off is no longer a problem.  </a:t>
            </a:r>
            <a:r>
              <a:rPr lang="en-US" sz="2000" baseline="0" dirty="0" smtClean="0"/>
              <a:t>Within</a:t>
            </a:r>
            <a:r>
              <a:rPr lang="en-US" sz="2000" dirty="0" smtClean="0"/>
              <a:t> our 450 year period, w</a:t>
            </a:r>
            <a:r>
              <a:rPr lang="en-US" sz="2000" baseline="0" dirty="0" smtClean="0"/>
              <a:t>e </a:t>
            </a:r>
            <a:r>
              <a:rPr lang="en-US" sz="2000" baseline="0" dirty="0" smtClean="0"/>
              <a:t>have </a:t>
            </a:r>
            <a:r>
              <a:rPr lang="en-US" sz="2000" baseline="0" dirty="0" smtClean="0"/>
              <a:t>up to 60</a:t>
            </a:r>
            <a:r>
              <a:rPr lang="en-US" sz="2000" dirty="0" smtClean="0"/>
              <a:t> years that can be allocated to Joshua and the elders </a:t>
            </a:r>
            <a:r>
              <a:rPr lang="en-US" sz="2000" dirty="0" smtClean="0"/>
              <a:t>dying off.</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13</a:t>
            </a:fld>
            <a:endParaRPr lang="en-US" altLang="en-US"/>
          </a:p>
        </p:txBody>
      </p:sp>
    </p:spTree>
    <p:extLst>
      <p:ext uri="{BB962C8B-B14F-4D97-AF65-F5344CB8AC3E}">
        <p14:creationId xmlns:p14="http://schemas.microsoft.com/office/powerpoint/2010/main" val="426768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Comparison</a:t>
            </a:r>
            <a:r>
              <a:rPr lang="en-US" sz="2000" baseline="0" dirty="0" smtClean="0"/>
              <a:t> of Standard Bible Assignment with Bros. Edgar and Karavas.    </a:t>
            </a:r>
            <a:endParaRPr lang="en-US" sz="2000" baseline="0" dirty="0" smtClean="0"/>
          </a:p>
          <a:p>
            <a:endParaRPr lang="en-US" sz="2000" dirty="0"/>
          </a:p>
          <a:p>
            <a:r>
              <a:rPr lang="en-US" sz="2000" dirty="0" smtClean="0"/>
              <a:t>Years are in </a:t>
            </a:r>
            <a:r>
              <a:rPr lang="en-US" sz="2000" dirty="0" smtClean="0"/>
              <a:t>Red font when Bro. Edgar or Bro. Karavas have a different amount.</a:t>
            </a:r>
          </a:p>
          <a:p>
            <a:endParaRPr lang="en-US" sz="2000" dirty="0"/>
          </a:p>
          <a:p>
            <a:r>
              <a:rPr lang="en-US" sz="2000" dirty="0"/>
              <a:t>Bro. Russell said Judges lapped and tangled</a:t>
            </a:r>
            <a:r>
              <a:rPr lang="en-US" sz="2000" dirty="0" smtClean="0"/>
              <a:t>.</a:t>
            </a:r>
          </a:p>
          <a:p>
            <a:endParaRPr lang="en-US" sz="2000" dirty="0"/>
          </a:p>
          <a:p>
            <a:r>
              <a:rPr lang="en-US" sz="2000" dirty="0" smtClean="0"/>
              <a:t>Conclusion is that there is plenty of room to fit all Joshua, the elders, the Judges and oppressions all in 450 years.</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14</a:t>
            </a:fld>
            <a:endParaRPr lang="en-US" altLang="en-US"/>
          </a:p>
        </p:txBody>
      </p:sp>
    </p:spTree>
    <p:extLst>
      <p:ext uri="{BB962C8B-B14F-4D97-AF65-F5344CB8AC3E}">
        <p14:creationId xmlns:p14="http://schemas.microsoft.com/office/powerpoint/2010/main" val="362694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the left column, the </a:t>
            </a:r>
            <a:r>
              <a:rPr lang="en-US" sz="2000" dirty="0" smtClean="0"/>
              <a:t>"oldest" </a:t>
            </a:r>
            <a:r>
              <a:rPr lang="en-US" sz="2000" dirty="0" smtClean="0"/>
              <a:t>surviving </a:t>
            </a:r>
            <a:r>
              <a:rPr lang="en-US" sz="2000" dirty="0" smtClean="0"/>
              <a:t>manuscripts (those from before the 5th century) which NA/UBS scholars rely on as reliable are all from </a:t>
            </a:r>
            <a:r>
              <a:rPr lang="en-US" sz="2000" dirty="0" smtClean="0"/>
              <a:t>Egypt.  These manuscripts appear to place the 450 years before the Period of the Judges.  The manuscripts in the right column are more recent and apply 450 years to the Period of the Judges.</a:t>
            </a:r>
          </a:p>
          <a:p>
            <a:r>
              <a:rPr lang="en-US" sz="2000" dirty="0" smtClean="0"/>
              <a:t>&lt;&lt;  Read</a:t>
            </a:r>
            <a:endParaRPr lang="en-US" sz="2000" dirty="0"/>
          </a:p>
          <a:p>
            <a:r>
              <a:rPr lang="en-US" sz="2000" dirty="0" smtClean="0"/>
              <a:t>Regarding these older manuscripts from Egypt, Origen </a:t>
            </a:r>
            <a:r>
              <a:rPr lang="en-US" sz="2000" dirty="0" smtClean="0"/>
              <a:t>observed </a:t>
            </a:r>
            <a:r>
              <a:rPr lang="en-US" sz="2000" dirty="0" smtClean="0"/>
              <a:t>these manuscripts were corrupted.</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15</a:t>
            </a:fld>
            <a:endParaRPr lang="en-US" altLang="en-US"/>
          </a:p>
        </p:txBody>
      </p:sp>
    </p:spTree>
    <p:extLst>
      <p:ext uri="{BB962C8B-B14F-4D97-AF65-F5344CB8AC3E}">
        <p14:creationId xmlns:p14="http://schemas.microsoft.com/office/powerpoint/2010/main" val="325281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Origen is speaking of the manuscripts of his location, Alexandria, Egypt.  </a:t>
            </a:r>
            <a:r>
              <a:rPr lang="en-US" sz="2000" dirty="0" smtClean="0"/>
              <a:t>So by </a:t>
            </a:r>
            <a:r>
              <a:rPr lang="en-US" sz="2000" dirty="0" smtClean="0"/>
              <a:t>an Alexandrian Church father's own admission, manuscripts in Alexandria by 200 AD were already corrupt. Origen’s most important work on textual criticism was the </a:t>
            </a:r>
            <a:r>
              <a:rPr lang="en-US" sz="2000" dirty="0" err="1" smtClean="0"/>
              <a:t>Hexapla</a:t>
            </a:r>
            <a:r>
              <a:rPr lang="en-US" sz="2000" dirty="0" smtClean="0"/>
              <a:t>, a comparative study of various translations of the Old Testament.  So Origen was very familiar with Biblical</a:t>
            </a:r>
            <a:r>
              <a:rPr lang="en-US" sz="2000" baseline="0" dirty="0" smtClean="0"/>
              <a:t> text and translation.</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16</a:t>
            </a:fld>
            <a:endParaRPr lang="en-US" altLang="en-US"/>
          </a:p>
        </p:txBody>
      </p:sp>
    </p:spTree>
    <p:extLst>
      <p:ext uri="{BB962C8B-B14F-4D97-AF65-F5344CB8AC3E}">
        <p14:creationId xmlns:p14="http://schemas.microsoft.com/office/powerpoint/2010/main" val="382713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a:t>
            </a:r>
            <a:r>
              <a:rPr lang="en-US" sz="2000" baseline="0" dirty="0" smtClean="0"/>
              <a:t> the early 4</a:t>
            </a:r>
            <a:r>
              <a:rPr lang="en-US" sz="2000" baseline="30000" dirty="0" smtClean="0"/>
              <a:t>th</a:t>
            </a:r>
            <a:r>
              <a:rPr lang="en-US" sz="2000" baseline="0" dirty="0" smtClean="0"/>
              <a:t> Century, Eusebius would likely have had access earlier manuscripts for Acts </a:t>
            </a:r>
            <a:r>
              <a:rPr lang="en-US" sz="2000" baseline="0" dirty="0" smtClean="0"/>
              <a:t>13:20 than </a:t>
            </a:r>
            <a:r>
              <a:rPr lang="en-US" sz="2000" baseline="0" dirty="0" smtClean="0"/>
              <a:t>exist today, including many manuscripts not from Egypt.  It would be hard to imagine that he misread the Greek.</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17</a:t>
            </a:fld>
            <a:endParaRPr lang="en-US" altLang="en-US"/>
          </a:p>
        </p:txBody>
      </p:sp>
    </p:spTree>
    <p:extLst>
      <p:ext uri="{BB962C8B-B14F-4D97-AF65-F5344CB8AC3E}">
        <p14:creationId xmlns:p14="http://schemas.microsoft.com/office/powerpoint/2010/main" val="2897993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Bible</a:t>
            </a:r>
            <a:r>
              <a:rPr lang="en-US" sz="2000" baseline="0" dirty="0" smtClean="0"/>
              <a:t> Scholar and Commentator Albert Barns admits there are problems with applying the 450 years to the time before the Judges</a:t>
            </a:r>
            <a:r>
              <a:rPr lang="en-US" sz="2000" baseline="0" dirty="0" smtClean="0"/>
              <a:t>.</a:t>
            </a:r>
          </a:p>
          <a:p>
            <a:endParaRPr lang="en-US" sz="2000" dirty="0"/>
          </a:p>
          <a:p>
            <a:r>
              <a:rPr lang="en-US" sz="2000" baseline="0" dirty="0" smtClean="0"/>
              <a:t>Read screen.</a:t>
            </a:r>
            <a:endParaRPr lang="en-US" sz="2000" baseline="0" dirty="0" smtClean="0"/>
          </a:p>
          <a:p>
            <a:endParaRPr lang="en-US" sz="2000" baseline="0" dirty="0" smtClean="0"/>
          </a:p>
          <a:p>
            <a:r>
              <a:rPr lang="en-US" sz="2000" baseline="0" dirty="0" smtClean="0"/>
              <a:t>Here Albert Barns admits </a:t>
            </a:r>
            <a:r>
              <a:rPr lang="en-US" sz="2000" baseline="0" dirty="0" smtClean="0"/>
              <a:t>that the difficulty the scholars have, is not with Acts 13:19-20, but rather how to reconcile it with 1 Kings 6:1.</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18</a:t>
            </a:fld>
            <a:endParaRPr lang="en-US" altLang="en-US"/>
          </a:p>
        </p:txBody>
      </p:sp>
    </p:spTree>
    <p:extLst>
      <p:ext uri="{BB962C8B-B14F-4D97-AF65-F5344CB8AC3E}">
        <p14:creationId xmlns:p14="http://schemas.microsoft.com/office/powerpoint/2010/main" val="359392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19</a:t>
            </a:fld>
            <a:endParaRPr lang="en-US" altLang="en-US"/>
          </a:p>
        </p:txBody>
      </p:sp>
    </p:spTree>
    <p:extLst>
      <p:ext uri="{BB962C8B-B14F-4D97-AF65-F5344CB8AC3E}">
        <p14:creationId xmlns:p14="http://schemas.microsoft.com/office/powerpoint/2010/main" val="242865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BD519B-87F9-49C8-B53F-59EAD7DE600D}" type="slidenum">
              <a:rPr lang="en-US" altLang="en-US" smtClean="0"/>
              <a:pPr/>
              <a:t>2</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08609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would like to compare</a:t>
            </a:r>
            <a:r>
              <a:rPr lang="en-US" sz="2000" baseline="0" dirty="0" smtClean="0"/>
              <a:t> the older Egyptian text like the </a:t>
            </a:r>
            <a:r>
              <a:rPr lang="en-US" sz="2000" baseline="0" dirty="0" err="1" smtClean="0"/>
              <a:t>Siniatic</a:t>
            </a:r>
            <a:r>
              <a:rPr lang="en-US" sz="2000" baseline="0" dirty="0" smtClean="0"/>
              <a:t> with the newer texts like the Byzantine Manuscripts</a:t>
            </a:r>
            <a:r>
              <a:rPr lang="en-US" sz="2000" baseline="0" dirty="0" smtClean="0"/>
              <a:t>.</a:t>
            </a:r>
            <a:endParaRPr lang="en-US" sz="2000" dirty="0"/>
          </a:p>
          <a:p>
            <a:endParaRPr lang="en-US" sz="2000" dirty="0"/>
          </a:p>
          <a:p>
            <a:r>
              <a:rPr lang="en-US" sz="2000" dirty="0" smtClean="0"/>
              <a:t>Thanks to Br. Jerry Leslies for supplying the screen shot above and the translation on the next screen.</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20</a:t>
            </a:fld>
            <a:endParaRPr lang="en-US" altLang="en-US"/>
          </a:p>
        </p:txBody>
      </p:sp>
    </p:spTree>
    <p:extLst>
      <p:ext uri="{BB962C8B-B14F-4D97-AF65-F5344CB8AC3E}">
        <p14:creationId xmlns:p14="http://schemas.microsoft.com/office/powerpoint/2010/main" val="3967265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u="none" strike="noStrike" kern="1200" baseline="0" dirty="0" smtClean="0">
                <a:solidFill>
                  <a:schemeClr val="tx1"/>
                </a:solidFill>
              </a:rPr>
              <a:t>Literal renderings of the Greek.  450 years either before the word “after” or after the word “after.”  Notice that it makes no sense that it took 450 years to distribute the land</a:t>
            </a:r>
            <a:r>
              <a:rPr lang="en-US" sz="2000" b="0" i="0" u="none" strike="noStrike" kern="1200" baseline="0" dirty="0" smtClean="0">
                <a:solidFill>
                  <a:schemeClr val="tx1"/>
                </a:solidFill>
              </a:rPr>
              <a:t>.  The distribution of the land took only 6</a:t>
            </a:r>
            <a:r>
              <a:rPr lang="en-US" sz="2000" b="0" i="0" u="none" strike="noStrike" kern="1200" dirty="0" smtClean="0">
                <a:solidFill>
                  <a:schemeClr val="tx1"/>
                </a:solidFill>
              </a:rPr>
              <a:t> years.</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21</a:t>
            </a:fld>
            <a:endParaRPr lang="en-US" altLang="en-US"/>
          </a:p>
        </p:txBody>
      </p:sp>
    </p:spTree>
    <p:extLst>
      <p:ext uri="{BB962C8B-B14F-4D97-AF65-F5344CB8AC3E}">
        <p14:creationId xmlns:p14="http://schemas.microsoft.com/office/powerpoint/2010/main" val="137052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To make sense of the earlier</a:t>
            </a:r>
            <a:r>
              <a:rPr lang="en-US" sz="2000" baseline="0" dirty="0" smtClean="0"/>
              <a:t> Egyptian manuscripts, many translators like NASV add the words “all of which took” referring to the preceding verses.  So there is no way to make sense of the Egyptian texts without adding words not appearing in their text.  And where do the commentators take us back to?  To the birth of Isaac.  Let’s see if the context provides any indication of Isaac.</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22</a:t>
            </a:fld>
            <a:endParaRPr lang="en-US" altLang="en-US"/>
          </a:p>
        </p:txBody>
      </p:sp>
    </p:spTree>
    <p:extLst>
      <p:ext uri="{BB962C8B-B14F-4D97-AF65-F5344CB8AC3E}">
        <p14:creationId xmlns:p14="http://schemas.microsoft.com/office/powerpoint/2010/main" val="1217854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If </a:t>
            </a:r>
            <a:r>
              <a:rPr lang="en-US" sz="2000" dirty="0" smtClean="0"/>
              <a:t>this spurious </a:t>
            </a:r>
            <a:r>
              <a:rPr lang="en-US" sz="2000" dirty="0" smtClean="0"/>
              <a:t>expression</a:t>
            </a:r>
            <a:r>
              <a:rPr lang="en-US" sz="2000" baseline="0" dirty="0" smtClean="0"/>
              <a:t> </a:t>
            </a:r>
            <a:r>
              <a:rPr lang="en-US" sz="2000" dirty="0" smtClean="0"/>
              <a:t>“all of which </a:t>
            </a:r>
            <a:r>
              <a:rPr lang="en-US" sz="2000" dirty="0" smtClean="0"/>
              <a:t>took” is </a:t>
            </a:r>
            <a:r>
              <a:rPr lang="en-US" sz="2000" dirty="0" smtClean="0"/>
              <a:t>re</a:t>
            </a:r>
            <a:r>
              <a:rPr lang="en-US" sz="2000" baseline="0" dirty="0" smtClean="0"/>
              <a:t>ferring back.  </a:t>
            </a:r>
            <a:r>
              <a:rPr lang="en-US" sz="2000" dirty="0" smtClean="0"/>
              <a:t>What is it referring back to?  </a:t>
            </a:r>
            <a:endParaRPr lang="en-US" sz="2000" dirty="0" smtClean="0"/>
          </a:p>
          <a:p>
            <a:endParaRPr lang="en-US" sz="2000" dirty="0" smtClean="0"/>
          </a:p>
          <a:p>
            <a:r>
              <a:rPr lang="en-US" sz="2000" dirty="0"/>
              <a:t>Read verses</a:t>
            </a:r>
          </a:p>
          <a:p>
            <a:endParaRPr lang="en-US" sz="2000" dirty="0" smtClean="0"/>
          </a:p>
          <a:p>
            <a:r>
              <a:rPr lang="en-US" sz="2000" dirty="0" smtClean="0"/>
              <a:t>T</a:t>
            </a:r>
            <a:r>
              <a:rPr lang="en-US" sz="2000" baseline="0" dirty="0" smtClean="0"/>
              <a:t>he </a:t>
            </a:r>
            <a:r>
              <a:rPr lang="en-US" sz="2000" baseline="0" dirty="0" smtClean="0"/>
              <a:t>context starts in verse 17 with “our fathers.”  So it starts with Abraham.  When it says, “chose our father,” it was Abraham who was </a:t>
            </a:r>
            <a:r>
              <a:rPr lang="en-US" sz="2000" baseline="0" dirty="0" smtClean="0"/>
              <a:t>the first chosen father.  If</a:t>
            </a:r>
            <a:r>
              <a:rPr lang="en-US" sz="2000" dirty="0" smtClean="0"/>
              <a:t> they want to arbitrarily start with Isaac, then why no Jacob?</a:t>
            </a:r>
            <a:endParaRPr lang="en-US" sz="2000" baseline="0" dirty="0" smtClean="0"/>
          </a:p>
          <a:p>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23</a:t>
            </a:fld>
            <a:endParaRPr lang="en-US" altLang="en-US"/>
          </a:p>
        </p:txBody>
      </p:sp>
    </p:spTree>
    <p:extLst>
      <p:ext uri="{BB962C8B-B14F-4D97-AF65-F5344CB8AC3E}">
        <p14:creationId xmlns:p14="http://schemas.microsoft.com/office/powerpoint/2010/main" val="2094212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 is confirmation that the first chosen father was Abraham.</a:t>
            </a:r>
          </a:p>
          <a:p>
            <a:endParaRPr lang="en-US" sz="2000" dirty="0"/>
          </a:p>
          <a:p>
            <a:r>
              <a:rPr lang="en-US" sz="2000" dirty="0" smtClean="0"/>
              <a:t>Read verse</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24</a:t>
            </a:fld>
            <a:endParaRPr lang="en-US" altLang="en-US"/>
          </a:p>
        </p:txBody>
      </p:sp>
    </p:spTree>
    <p:extLst>
      <p:ext uri="{BB962C8B-B14F-4D97-AF65-F5344CB8AC3E}">
        <p14:creationId xmlns:p14="http://schemas.microsoft.com/office/powerpoint/2010/main" val="3410734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And</a:t>
            </a:r>
            <a:r>
              <a:rPr lang="en-US" sz="2000" baseline="0" dirty="0" smtClean="0"/>
              <a:t> that is what we find here in Acts 13.  That’s where Paul’s discussion starts.  With Abraham.  </a:t>
            </a:r>
            <a:endParaRPr lang="en-US" sz="2000" baseline="0" dirty="0" smtClean="0"/>
          </a:p>
          <a:p>
            <a:endParaRPr lang="en-US" sz="2000" dirty="0"/>
          </a:p>
          <a:p>
            <a:r>
              <a:rPr lang="en-US" sz="2000" baseline="0" dirty="0" smtClean="0"/>
              <a:t>So </a:t>
            </a:r>
            <a:r>
              <a:rPr lang="en-US" sz="2000" baseline="0" dirty="0" smtClean="0"/>
              <a:t>let’s </a:t>
            </a:r>
            <a:r>
              <a:rPr lang="en-US" sz="2000" baseline="0" dirty="0" smtClean="0"/>
              <a:t>do the math ourselves to see how these </a:t>
            </a:r>
            <a:r>
              <a:rPr lang="en-US" sz="2000" dirty="0" smtClean="0"/>
              <a:t>scholars arrive at Isaac instead of Abraham.  </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25</a:t>
            </a:fld>
            <a:endParaRPr lang="en-US" altLang="en-US"/>
          </a:p>
        </p:txBody>
      </p:sp>
    </p:spTree>
    <p:extLst>
      <p:ext uri="{BB962C8B-B14F-4D97-AF65-F5344CB8AC3E}">
        <p14:creationId xmlns:p14="http://schemas.microsoft.com/office/powerpoint/2010/main" val="2735082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the first column is </a:t>
            </a:r>
            <a:r>
              <a:rPr lang="en-US" sz="2000" dirty="0" smtClean="0"/>
              <a:t>an enumeration from Eusebius </a:t>
            </a:r>
            <a:r>
              <a:rPr lang="en-US" sz="2000" dirty="0" smtClean="0"/>
              <a:t>which lists Israel’s </a:t>
            </a:r>
            <a:r>
              <a:rPr lang="en-US" sz="2000" dirty="0" smtClean="0"/>
              <a:t>fathers from Abraham to Moses  and </a:t>
            </a:r>
            <a:r>
              <a:rPr lang="en-US" sz="2000" dirty="0" smtClean="0"/>
              <a:t>then to the </a:t>
            </a:r>
            <a:r>
              <a:rPr lang="en-US" sz="2000" dirty="0" smtClean="0"/>
              <a:t>dividing</a:t>
            </a:r>
            <a:r>
              <a:rPr lang="en-US" sz="2000" baseline="0" dirty="0" smtClean="0"/>
              <a:t> of the Land.  If we look at </a:t>
            </a:r>
            <a:r>
              <a:rPr lang="en-US" sz="2000" baseline="0" dirty="0" smtClean="0"/>
              <a:t>the last column, option </a:t>
            </a:r>
            <a:r>
              <a:rPr lang="en-US" sz="2000" baseline="0" dirty="0" smtClean="0"/>
              <a:t>B and count backwards in time 450 years, we actually have to count 451 years to get to Isaacs birth.  Isaac is not Abraham and Isaac is not mentioned or hinted at in the context of Acts 13.   If you are worried about whether or not we can trust Eusebius enumeration, no worries.</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26</a:t>
            </a:fld>
            <a:endParaRPr lang="en-US" altLang="en-US"/>
          </a:p>
        </p:txBody>
      </p:sp>
    </p:spTree>
    <p:extLst>
      <p:ext uri="{BB962C8B-B14F-4D97-AF65-F5344CB8AC3E}">
        <p14:creationId xmlns:p14="http://schemas.microsoft.com/office/powerpoint/2010/main" val="9629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Again in the first column is Eusebius count of years from Abraham to the Judges.  Did Eusebius get this right or is there a mistake?</a:t>
            </a:r>
          </a:p>
          <a:p>
            <a:endParaRPr lang="en-US" sz="2000" dirty="0" smtClean="0"/>
          </a:p>
          <a:p>
            <a:r>
              <a:rPr lang="en-US" sz="2000" dirty="0" smtClean="0"/>
              <a:t>With the next two columns we perform an accounting reconciliation by taking the 430 years of Galatians 3:17 and the 400 years of Genesis 15:13 to see if the Bible periods reconcile to Eusebius list.  We find that they do.  So we are working </a:t>
            </a:r>
            <a:r>
              <a:rPr lang="en-US" sz="2000" dirty="0" smtClean="0"/>
              <a:t>with the correct count of years and this verifies that you have to go back 451 years to get to Isaac's birth.</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27</a:t>
            </a:fld>
            <a:endParaRPr lang="en-US" altLang="en-US"/>
          </a:p>
        </p:txBody>
      </p:sp>
    </p:spTree>
    <p:extLst>
      <p:ext uri="{BB962C8B-B14F-4D97-AF65-F5344CB8AC3E}">
        <p14:creationId xmlns:p14="http://schemas.microsoft.com/office/powerpoint/2010/main" val="1800587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a:t>
            </a:r>
            <a:r>
              <a:rPr lang="en-US" sz="2000" baseline="0" dirty="0" smtClean="0"/>
              <a:t> see that by the manner in which these earliest Church Fathers tabulated the Biblical data brings us close to 450 years for the Period of the Judges and no where close to 349 years.</a:t>
            </a:r>
            <a:endParaRPr lang="en-US" sz="2000" dirty="0" smtClean="0"/>
          </a:p>
          <a:p>
            <a:endParaRPr lang="en-US" sz="2000" dirty="0"/>
          </a:p>
          <a:p>
            <a:r>
              <a:rPr lang="en-US" sz="2000" dirty="0" smtClean="0"/>
              <a:t>None of these early chronologists gave any hint that Judges overlapped each other and that therefore the </a:t>
            </a:r>
            <a:r>
              <a:rPr lang="en-US" sz="2000" dirty="0"/>
              <a:t>P</a:t>
            </a:r>
            <a:r>
              <a:rPr lang="en-US" sz="2000" dirty="0" smtClean="0"/>
              <a:t>eriod of the Judges </a:t>
            </a:r>
            <a:r>
              <a:rPr lang="en-US" sz="2000" dirty="0" smtClean="0"/>
              <a:t>would be shorter.</a:t>
            </a:r>
            <a:endParaRPr lang="en-US" sz="2000" dirty="0"/>
          </a:p>
          <a:p>
            <a:endParaRPr lang="en-US" dirty="0" smtClean="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28</a:t>
            </a:fld>
            <a:endParaRPr lang="en-US" altLang="en-US"/>
          </a:p>
        </p:txBody>
      </p:sp>
    </p:spTree>
    <p:extLst>
      <p:ext uri="{BB962C8B-B14F-4D97-AF65-F5344CB8AC3E}">
        <p14:creationId xmlns:p14="http://schemas.microsoft.com/office/powerpoint/2010/main" val="2255527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29</a:t>
            </a:fld>
            <a:endParaRPr lang="en-US" altLang="en-US"/>
          </a:p>
        </p:txBody>
      </p:sp>
    </p:spTree>
    <p:extLst>
      <p:ext uri="{BB962C8B-B14F-4D97-AF65-F5344CB8AC3E}">
        <p14:creationId xmlns:p14="http://schemas.microsoft.com/office/powerpoint/2010/main" val="86878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[After explaining</a:t>
            </a:r>
            <a:r>
              <a:rPr lang="en-US" sz="2000" baseline="0" dirty="0" smtClean="0"/>
              <a:t> chart] </a:t>
            </a:r>
            <a:r>
              <a:rPr lang="en-US" sz="2000" dirty="0" smtClean="0"/>
              <a:t>What did Josephus and the Earliest Church Fathers have to say about the Periods of the Judges and 1 Kings 6:1?</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3</a:t>
            </a:fld>
            <a:endParaRPr lang="en-US" altLang="en-US"/>
          </a:p>
        </p:txBody>
      </p:sp>
    </p:spTree>
    <p:extLst>
      <p:ext uri="{BB962C8B-B14F-4D97-AF65-F5344CB8AC3E}">
        <p14:creationId xmlns:p14="http://schemas.microsoft.com/office/powerpoint/2010/main" val="260159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30</a:t>
            </a:fld>
            <a:endParaRPr lang="en-US" altLang="en-US"/>
          </a:p>
        </p:txBody>
      </p:sp>
    </p:spTree>
    <p:extLst>
      <p:ext uri="{BB962C8B-B14F-4D97-AF65-F5344CB8AC3E}">
        <p14:creationId xmlns:p14="http://schemas.microsoft.com/office/powerpoint/2010/main" val="1074825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How can this be?  Why did </a:t>
            </a:r>
            <a:r>
              <a:rPr lang="en-US" sz="2000" dirty="0" smtClean="0"/>
              <a:t>these Earliest Church Fathers </a:t>
            </a:r>
            <a:r>
              <a:rPr lang="en-US" sz="2000" dirty="0" smtClean="0"/>
              <a:t>seemingly ignore 1 Kings 6:1 which says 480 years?</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31</a:t>
            </a:fld>
            <a:endParaRPr lang="en-US" altLang="en-US"/>
          </a:p>
        </p:txBody>
      </p:sp>
    </p:spTree>
    <p:extLst>
      <p:ext uri="{BB962C8B-B14F-4D97-AF65-F5344CB8AC3E}">
        <p14:creationId xmlns:p14="http://schemas.microsoft.com/office/powerpoint/2010/main" val="667823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Origen actually quotes 1 Kings 6:1 and omits the 480 years which we have added and crossed out on the screen for clarity.  So we will read it and skip over the crossed out words since those words are not Origen’s words. </a:t>
            </a:r>
          </a:p>
          <a:p>
            <a:endParaRPr lang="en-US" sz="2000" dirty="0"/>
          </a:p>
          <a:p>
            <a:r>
              <a:rPr lang="en-US" sz="2000" dirty="0" smtClean="0"/>
              <a:t>Read quote</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32</a:t>
            </a:fld>
            <a:endParaRPr lang="en-US" altLang="en-US"/>
          </a:p>
        </p:txBody>
      </p:sp>
    </p:spTree>
    <p:extLst>
      <p:ext uri="{BB962C8B-B14F-4D97-AF65-F5344CB8AC3E}">
        <p14:creationId xmlns:p14="http://schemas.microsoft.com/office/powerpoint/2010/main" val="4244720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70A624-2624-45D8-B092-0755EF3D8889}" type="slidenum">
              <a:rPr lang="en-US" altLang="en-US" smtClean="0"/>
              <a:pPr/>
              <a:t>33</a:t>
            </a:fld>
            <a:endParaRPr lang="en-US"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sz="2000" b="0" i="0" kern="1200" dirty="0" smtClean="0">
                <a:solidFill>
                  <a:schemeClr val="tx1"/>
                </a:solidFill>
                <a:effectLst/>
              </a:rPr>
              <a:t>Read screen</a:t>
            </a:r>
          </a:p>
          <a:p>
            <a:pPr eaLnBrk="1" hangingPunct="1"/>
            <a:endParaRPr lang="en-US" sz="2000" dirty="0" smtClean="0"/>
          </a:p>
          <a:p>
            <a:pPr eaLnBrk="1" hangingPunct="1"/>
            <a:r>
              <a:rPr lang="en-US" sz="2000" dirty="0" smtClean="0"/>
              <a:t>The Dead Sea Scrolls do not contain 1 Kings 6:1.  </a:t>
            </a:r>
            <a:r>
              <a:rPr lang="en-US" sz="2000" b="0" i="0" kern="1200" dirty="0" smtClean="0">
                <a:solidFill>
                  <a:schemeClr val="tx1"/>
                </a:solidFill>
                <a:effectLst/>
              </a:rPr>
              <a:t>The </a:t>
            </a:r>
            <a:r>
              <a:rPr lang="en-US" sz="2000" b="0" i="0" kern="1200" dirty="0" smtClean="0">
                <a:solidFill>
                  <a:schemeClr val="tx1"/>
                </a:solidFill>
                <a:effectLst/>
              </a:rPr>
              <a:t>Aleppo Codex and the Leningrad Codex are the oldest complete versions, written by the </a:t>
            </a:r>
            <a:r>
              <a:rPr lang="en-US" sz="2000" b="0" i="0" kern="1200" dirty="0" err="1" smtClean="0">
                <a:solidFill>
                  <a:schemeClr val="tx1"/>
                </a:solidFill>
                <a:effectLst/>
              </a:rPr>
              <a:t>Masoretes</a:t>
            </a:r>
            <a:r>
              <a:rPr lang="en-US" sz="2000" b="0" i="0" kern="1200" dirty="0" smtClean="0">
                <a:solidFill>
                  <a:schemeClr val="tx1"/>
                </a:solidFill>
                <a:effectLst/>
              </a:rPr>
              <a:t> in the 10th and 11th centuries, respectively</a:t>
            </a:r>
            <a:r>
              <a:rPr lang="en-US" sz="2000" b="0" i="0" kern="1200" dirty="0" smtClean="0">
                <a:solidFill>
                  <a:schemeClr val="tx1"/>
                </a:solidFill>
                <a:effectLst/>
              </a:rPr>
              <a:t>.  So the oldest manuscript evidence of 480 years in 1 Kings 6:1 is from the 10</a:t>
            </a:r>
            <a:r>
              <a:rPr lang="en-US" sz="2000" b="0" i="0" kern="1200" baseline="30000" dirty="0" smtClean="0">
                <a:solidFill>
                  <a:schemeClr val="tx1"/>
                </a:solidFill>
                <a:effectLst/>
              </a:rPr>
              <a:t>th</a:t>
            </a:r>
            <a:r>
              <a:rPr lang="en-US" sz="2000" b="0" i="0" kern="1200" dirty="0" smtClean="0">
                <a:solidFill>
                  <a:schemeClr val="tx1"/>
                </a:solidFill>
                <a:effectLst/>
              </a:rPr>
              <a:t> century.</a:t>
            </a:r>
            <a:endParaRPr lang="en-US" altLang="en-US" sz="2000" dirty="0" smtClean="0"/>
          </a:p>
        </p:txBody>
      </p:sp>
    </p:spTree>
    <p:extLst>
      <p:ext uri="{BB962C8B-B14F-4D97-AF65-F5344CB8AC3E}">
        <p14:creationId xmlns:p14="http://schemas.microsoft.com/office/powerpoint/2010/main" val="3887008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FC301C-0E53-4BC5-B4E4-15BA80DF6362}" type="slidenum">
              <a:rPr lang="en-US" altLang="en-US" smtClean="0"/>
              <a:pPr/>
              <a:t>34</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z="2000" dirty="0" smtClean="0"/>
          </a:p>
        </p:txBody>
      </p:sp>
    </p:spTree>
    <p:extLst>
      <p:ext uri="{BB962C8B-B14F-4D97-AF65-F5344CB8AC3E}">
        <p14:creationId xmlns:p14="http://schemas.microsoft.com/office/powerpoint/2010/main" val="12517598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174E2F-DFFC-46C4-9788-83C2FCFEEC72}" type="slidenum">
              <a:rPr lang="en-US" altLang="en-US" smtClean="0"/>
              <a:pPr/>
              <a:t>35</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z="2000" dirty="0"/>
              <a:t>Read screen</a:t>
            </a:r>
          </a:p>
          <a:p>
            <a:pPr eaLnBrk="1" hangingPunct="1"/>
            <a:r>
              <a:rPr lang="en-US" altLang="en-US" sz="2000" dirty="0"/>
              <a:t>How is it possible that several early chronologists estimated between the time from the Exodus to Solomon’s 4</a:t>
            </a:r>
            <a:r>
              <a:rPr lang="en-US" altLang="en-US" sz="2000" baseline="30000" dirty="0"/>
              <a:t>th</a:t>
            </a:r>
            <a:r>
              <a:rPr lang="en-US" altLang="en-US" sz="2000" dirty="0"/>
              <a:t> year to be between 566 and 595 years if at the time they could clearly read that 1 Kings 6:1 said 480 years?  Brethren, I believe the answer is that the reference to 480 years in 1 Kings 6:1 is a forgery.  How It could be remotely possible that all these early chronologists would have missed the reference to 480 years in 1 Kings 6:1 if it were really there in the first place?  </a:t>
            </a:r>
          </a:p>
        </p:txBody>
      </p:sp>
    </p:spTree>
    <p:extLst>
      <p:ext uri="{BB962C8B-B14F-4D97-AF65-F5344CB8AC3E}">
        <p14:creationId xmlns:p14="http://schemas.microsoft.com/office/powerpoint/2010/main" val="1922203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88BFED-89EB-453B-AC41-D1B280F6D868}" type="slidenum">
              <a:rPr lang="en-US" altLang="en-US" smtClean="0"/>
              <a:pPr/>
              <a:t>36</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z="2000" dirty="0" smtClean="0"/>
              <a:t>Let’s consider the Back to the Future illustration.  Imagine that Doc Emit Brown picks you up in his DeLorean and takes you back in time to the days of the Early Church Fathers.  You meet in a room together with </a:t>
            </a:r>
            <a:r>
              <a:rPr lang="en-US" sz="2000" dirty="0"/>
              <a:t>Hippolytus, Clement, </a:t>
            </a:r>
            <a:r>
              <a:rPr lang="en-US" sz="2000" dirty="0" err="1" smtClean="0"/>
              <a:t>Theolphilus</a:t>
            </a:r>
            <a:r>
              <a:rPr lang="en-US" sz="2000" dirty="0" smtClean="0"/>
              <a:t>, Origen </a:t>
            </a:r>
            <a:r>
              <a:rPr lang="en-US" sz="2000" dirty="0"/>
              <a:t>Josephus and the other </a:t>
            </a:r>
            <a:r>
              <a:rPr lang="en-US" sz="2000" dirty="0" smtClean="0"/>
              <a:t>chronologists </a:t>
            </a:r>
            <a:r>
              <a:rPr lang="en-US" sz="2000" dirty="0"/>
              <a:t>that Clement referred to</a:t>
            </a:r>
            <a:r>
              <a:rPr lang="en-US" sz="2000" dirty="0" smtClean="0"/>
              <a:t>.  You ask, “what are you guys thinking?”</a:t>
            </a:r>
            <a:endParaRPr lang="en-US" sz="2000" dirty="0"/>
          </a:p>
          <a:p>
            <a:pPr eaLnBrk="1" hangingPunct="1"/>
            <a:r>
              <a:rPr lang="en-US" altLang="en-US" sz="2000" dirty="0" smtClean="0"/>
              <a:t>You quote 1 Kings 6:1.  “How can you be saying around 580 years when 1 Kings 6:1 says 480 years?”</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a:p>
          <a:p>
            <a:pPr eaLnBrk="1" hangingPunct="1"/>
            <a:endParaRPr lang="en-US" altLang="en-US" dirty="0" smtClean="0"/>
          </a:p>
        </p:txBody>
      </p:sp>
    </p:spTree>
    <p:extLst>
      <p:ext uri="{BB962C8B-B14F-4D97-AF65-F5344CB8AC3E}">
        <p14:creationId xmlns:p14="http://schemas.microsoft.com/office/powerpoint/2010/main" val="1576339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88BFED-89EB-453B-AC41-D1B280F6D868}" type="slidenum">
              <a:rPr lang="en-US" altLang="en-US" smtClean="0"/>
              <a:pPr/>
              <a:t>37</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z="2000" dirty="0" smtClean="0"/>
              <a:t>Clement turns to </a:t>
            </a:r>
            <a:r>
              <a:rPr lang="en-US" altLang="en-US" sz="2000" dirty="0" err="1" smtClean="0"/>
              <a:t>Theophilus</a:t>
            </a:r>
            <a:r>
              <a:rPr lang="en-US" altLang="en-US" sz="2000" dirty="0" smtClean="0"/>
              <a:t>, “Did you miss that one too?”  </a:t>
            </a:r>
            <a:r>
              <a:rPr lang="en-US" altLang="en-US" sz="2000" dirty="0" err="1" smtClean="0"/>
              <a:t>Theophilus</a:t>
            </a:r>
            <a:r>
              <a:rPr lang="en-US" altLang="en-US" sz="2000" dirty="0" smtClean="0"/>
              <a:t> responds, “Boy, I must have really had an off day when I was reading 1 Kings.”</a:t>
            </a:r>
          </a:p>
          <a:p>
            <a:pPr eaLnBrk="1" hangingPunct="1"/>
            <a:r>
              <a:rPr lang="en-US" altLang="en-US" sz="2000" dirty="0" smtClean="0"/>
              <a:t>Hippolytus exclaims, “I am so embarrassed.  The elders back at home are really going to laugh at me.</a:t>
            </a:r>
          </a:p>
          <a:p>
            <a:pPr eaLnBrk="1" hangingPunct="1"/>
            <a:endParaRPr lang="en-US" altLang="en-US" sz="2000" dirty="0"/>
          </a:p>
          <a:p>
            <a:pPr eaLnBrk="1" hangingPunct="1"/>
            <a:r>
              <a:rPr lang="en-US" altLang="en-US" sz="2000" dirty="0" smtClean="0"/>
              <a:t>So is that what we should conclude brethren.  That these early chronologists just never noticed 480 years in 1 Kings 6:1?</a:t>
            </a:r>
            <a:endParaRPr lang="en-US" altLang="en-US" sz="2000" dirty="0"/>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a:p>
          <a:p>
            <a:pPr eaLnBrk="1" hangingPunct="1"/>
            <a:endParaRPr lang="en-US" altLang="en-US" dirty="0" smtClean="0"/>
          </a:p>
        </p:txBody>
      </p:sp>
    </p:spTree>
    <p:extLst>
      <p:ext uri="{BB962C8B-B14F-4D97-AF65-F5344CB8AC3E}">
        <p14:creationId xmlns:p14="http://schemas.microsoft.com/office/powerpoint/2010/main" val="2291752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DFA748-3789-428C-A02F-4E3191CE0640}" type="slidenum">
              <a:rPr lang="en-US" altLang="en-US" smtClean="0"/>
              <a:pPr/>
              <a:t>38</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z="2000" dirty="0" smtClean="0"/>
              <a:t>We will merely summarize what Eusebius said and those interested</a:t>
            </a:r>
            <a:r>
              <a:rPr lang="en-US" altLang="en-US" sz="2000" baseline="0" dirty="0" smtClean="0"/>
              <a:t> </a:t>
            </a:r>
            <a:r>
              <a:rPr lang="en-US" altLang="en-US" sz="2000" dirty="0" smtClean="0"/>
              <a:t>can read more detail for yourself at www.BibleChronology.org in the Period of the Judges book.</a:t>
            </a:r>
          </a:p>
        </p:txBody>
      </p:sp>
    </p:spTree>
    <p:extLst>
      <p:ext uri="{BB962C8B-B14F-4D97-AF65-F5344CB8AC3E}">
        <p14:creationId xmlns:p14="http://schemas.microsoft.com/office/powerpoint/2010/main" val="3816840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1A34AE-FA13-443F-B926-2DB5D2AD24ED}" type="slidenum">
              <a:rPr lang="en-US" altLang="en-US" smtClean="0"/>
              <a:pPr/>
              <a:t>39</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38052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this chart with Josephus and the </a:t>
            </a:r>
            <a:r>
              <a:rPr lang="en-US" sz="2000" dirty="0" smtClean="0"/>
              <a:t>Ea</a:t>
            </a:r>
            <a:r>
              <a:rPr lang="en-US" sz="2000" dirty="0" smtClean="0"/>
              <a:t>rliest Church Fathers, the </a:t>
            </a:r>
            <a:r>
              <a:rPr lang="en-US" sz="2000" dirty="0" smtClean="0"/>
              <a:t>average of the calculated years for the </a:t>
            </a:r>
            <a:r>
              <a:rPr lang="en-US" sz="2000" dirty="0" smtClean="0"/>
              <a:t>Period </a:t>
            </a:r>
            <a:r>
              <a:rPr lang="en-US" sz="2000" dirty="0" smtClean="0"/>
              <a:t>of the Judges is 457 years, which is 108 years greater than the New Chronology amount of 349 years.</a:t>
            </a:r>
          </a:p>
          <a:p>
            <a:endParaRPr lang="en-US" sz="2000" dirty="0"/>
          </a:p>
          <a:p>
            <a:r>
              <a:rPr lang="en-US" sz="2000" dirty="0" smtClean="0"/>
              <a:t>None of these early chronologists gave any hint that Judges overlapped each other and that therefore the period would be shorter.</a:t>
            </a:r>
            <a:endParaRPr lang="en-US" sz="2000" dirty="0"/>
          </a:p>
          <a:p>
            <a:endParaRPr lang="en-US" dirty="0" smtClean="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4</a:t>
            </a:fld>
            <a:endParaRPr lang="en-US" altLang="en-US"/>
          </a:p>
        </p:txBody>
      </p:sp>
    </p:spTree>
    <p:extLst>
      <p:ext uri="{BB962C8B-B14F-4D97-AF65-F5344CB8AC3E}">
        <p14:creationId xmlns:p14="http://schemas.microsoft.com/office/powerpoint/2010/main" val="828327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9F0DC5-7EC5-4813-88EB-F495A1FC3953}" type="slidenum">
              <a:rPr lang="en-US" altLang="en-US" smtClean="0"/>
              <a:pPr/>
              <a:t>40</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4204574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9F0DC5-7EC5-4813-88EB-F495A1FC3953}" type="slidenum">
              <a:rPr lang="en-US" altLang="en-US" smtClean="0"/>
              <a:pPr/>
              <a:t>41</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z="2000" dirty="0" smtClean="0"/>
          </a:p>
        </p:txBody>
      </p:sp>
    </p:spTree>
    <p:extLst>
      <p:ext uri="{BB962C8B-B14F-4D97-AF65-F5344CB8AC3E}">
        <p14:creationId xmlns:p14="http://schemas.microsoft.com/office/powerpoint/2010/main" val="1796350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51C7D3-C71C-49D9-89BD-4525FC25CAE7}" type="slidenum">
              <a:rPr lang="en-US" altLang="en-US" smtClean="0"/>
              <a:pPr/>
              <a:t>42</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31994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B29B2E-CBA4-4046-956A-498FAFC5BF6D}" type="slidenum">
              <a:rPr lang="en-US" altLang="en-US" smtClean="0"/>
              <a:pPr/>
              <a:t>43</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z="2000" dirty="0"/>
              <a:t>If you realize that this does not make any sense, then you understand </a:t>
            </a:r>
            <a:r>
              <a:rPr lang="en-US" altLang="en-US" sz="2000" dirty="0" smtClean="0"/>
              <a:t>it!</a:t>
            </a:r>
            <a:endParaRPr lang="en-US" altLang="en-US" sz="2000" dirty="0"/>
          </a:p>
        </p:txBody>
      </p:sp>
    </p:spTree>
    <p:extLst>
      <p:ext uri="{BB962C8B-B14F-4D97-AF65-F5344CB8AC3E}">
        <p14:creationId xmlns:p14="http://schemas.microsoft.com/office/powerpoint/2010/main" val="4115046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0A0BF8-0B0D-4661-BBAB-CA46559CDC7E}" type="slidenum">
              <a:rPr lang="en-US" altLang="en-US" smtClean="0"/>
              <a:pPr/>
              <a:t>44</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75469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6FD1FA-57C2-4FF9-A1EE-E40F550766BC}" type="slidenum">
              <a:rPr lang="en-US" altLang="en-US" smtClean="0"/>
              <a:pPr/>
              <a:t>45</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z="2000" dirty="0" smtClean="0"/>
              <a:t>Br. </a:t>
            </a:r>
            <a:r>
              <a:rPr lang="en-US" altLang="en-US" sz="2000" dirty="0" err="1" smtClean="0"/>
              <a:t>Mortan</a:t>
            </a:r>
            <a:r>
              <a:rPr lang="en-US" altLang="en-US" sz="2000" dirty="0" smtClean="0"/>
              <a:t> Edgar </a:t>
            </a:r>
            <a:r>
              <a:rPr lang="en-US" altLang="en-US" sz="2000" dirty="0" smtClean="0"/>
              <a:t>has Judges governing consecutively, with no judges overlapping.  Br. Edgar’s study is in the back of the book “Marking Time” at BibleChronology.org.</a:t>
            </a:r>
          </a:p>
        </p:txBody>
      </p:sp>
    </p:spTree>
    <p:extLst>
      <p:ext uri="{BB962C8B-B14F-4D97-AF65-F5344CB8AC3E}">
        <p14:creationId xmlns:p14="http://schemas.microsoft.com/office/powerpoint/2010/main" val="1110928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1E4432-D458-44E9-B246-D0F0B770551E}" type="slidenum">
              <a:rPr lang="en-US" altLang="en-US" smtClean="0"/>
              <a:pPr/>
              <a:t>46</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z="2000" dirty="0" err="1" smtClean="0"/>
              <a:t>Jeptha</a:t>
            </a:r>
            <a:r>
              <a:rPr lang="en-US" altLang="en-US" sz="2000" dirty="0" smtClean="0"/>
              <a:t> argues with the King of </a:t>
            </a:r>
            <a:r>
              <a:rPr lang="en-US" altLang="en-US" sz="2000" dirty="0" smtClean="0"/>
              <a:t>Ammon</a:t>
            </a:r>
          </a:p>
          <a:p>
            <a:pPr eaLnBrk="1" hangingPunct="1"/>
            <a:endParaRPr lang="en-US" altLang="en-US" sz="2000" dirty="0"/>
          </a:p>
          <a:p>
            <a:pPr eaLnBrk="1" hangingPunct="1"/>
            <a:r>
              <a:rPr lang="en-US" altLang="en-US" sz="2000" dirty="0" smtClean="0"/>
              <a:t>Read verse</a:t>
            </a:r>
            <a:endParaRPr lang="en-US" altLang="en-US" sz="2000" dirty="0" smtClean="0"/>
          </a:p>
        </p:txBody>
      </p:sp>
    </p:spTree>
    <p:extLst>
      <p:ext uri="{BB962C8B-B14F-4D97-AF65-F5344CB8AC3E}">
        <p14:creationId xmlns:p14="http://schemas.microsoft.com/office/powerpoint/2010/main" val="2584809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8FD952-F5C6-49EC-B969-7CF355F1E153}" type="slidenum">
              <a:rPr lang="en-US" altLang="en-US" smtClean="0"/>
              <a:pPr/>
              <a:t>47</a:t>
            </a:fld>
            <a:endParaRPr lang="en-US"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spcBef>
                <a:spcPct val="50000"/>
              </a:spcBef>
            </a:pPr>
            <a:r>
              <a:rPr lang="en-US" altLang="en-US" sz="2000" dirty="0" smtClean="0"/>
              <a:t>Since there were no overlaps in the first 300 years, it would NOT be consistent to create extensive overlapping </a:t>
            </a:r>
            <a:r>
              <a:rPr lang="en-US" altLang="en-US" sz="2000" dirty="0" smtClean="0"/>
              <a:t>among the Judges after the 300 years.</a:t>
            </a:r>
            <a:endParaRPr lang="en-US" altLang="en-US" sz="2000" dirty="0" smtClean="0"/>
          </a:p>
          <a:p>
            <a:pPr eaLnBrk="1" hangingPunct="1">
              <a:spcBef>
                <a:spcPct val="50000"/>
              </a:spcBef>
            </a:pPr>
            <a:r>
              <a:rPr lang="en-US" altLang="en-US" sz="2000" dirty="0" smtClean="0"/>
              <a:t>Why </a:t>
            </a:r>
            <a:r>
              <a:rPr lang="en-US" altLang="en-US" sz="2000" dirty="0" smtClean="0"/>
              <a:t>overlap these periods when they pretty much add up to and agree with the Apostle Paul’s statement of 450 </a:t>
            </a:r>
            <a:r>
              <a:rPr lang="en-US" altLang="en-US" sz="2000" dirty="0" smtClean="0"/>
              <a:t>years?</a:t>
            </a:r>
            <a:endParaRPr lang="en-US" altLang="en-US" sz="2000" dirty="0" smtClean="0"/>
          </a:p>
        </p:txBody>
      </p:sp>
    </p:spTree>
    <p:extLst>
      <p:ext uri="{BB962C8B-B14F-4D97-AF65-F5344CB8AC3E}">
        <p14:creationId xmlns:p14="http://schemas.microsoft.com/office/powerpoint/2010/main" val="1532621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BE7A29-3EA8-46FA-A859-C79CC47A1EEF}" type="slidenum">
              <a:rPr lang="en-US" altLang="en-US" smtClean="0"/>
              <a:pPr/>
              <a:t>48</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z="2000" dirty="0" smtClean="0"/>
              <a:t>You can’t have two Judges of all Israel at the same time, because that would be like a town having two mayors, or a state having two governors or a country having two presidents.</a:t>
            </a:r>
          </a:p>
        </p:txBody>
      </p:sp>
    </p:spTree>
    <p:extLst>
      <p:ext uri="{BB962C8B-B14F-4D97-AF65-F5344CB8AC3E}">
        <p14:creationId xmlns:p14="http://schemas.microsoft.com/office/powerpoint/2010/main" val="3009969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81C140-1B19-46B8-B644-380BD61C0098}" type="slidenum">
              <a:rPr lang="en-US" altLang="en-US" smtClean="0"/>
              <a:pPr/>
              <a:t>49</a:t>
            </a:fld>
            <a:endParaRPr lang="en-US" alt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6153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This next chart provides the detail</a:t>
            </a:r>
            <a:r>
              <a:rPr lang="en-US" sz="2000" baseline="0" dirty="0" smtClean="0"/>
              <a:t> </a:t>
            </a:r>
            <a:r>
              <a:rPr lang="en-US" sz="2000" baseline="0" dirty="0" smtClean="0"/>
              <a:t>of how the </a:t>
            </a:r>
            <a:r>
              <a:rPr lang="en-US" sz="2000" dirty="0" smtClean="0"/>
              <a:t>amounts from the previous chart</a:t>
            </a:r>
            <a:r>
              <a:rPr lang="en-US" sz="2000" baseline="0" dirty="0" smtClean="0"/>
              <a:t> </a:t>
            </a:r>
            <a:r>
              <a:rPr lang="en-US" sz="2000" baseline="0" dirty="0" smtClean="0"/>
              <a:t>were arrived at.  I meticulously read through the </a:t>
            </a:r>
            <a:r>
              <a:rPr lang="en-US" sz="2000" baseline="0" dirty="0" smtClean="0"/>
              <a:t>writings </a:t>
            </a:r>
            <a:r>
              <a:rPr lang="en-US" sz="2000" baseline="0" dirty="0" smtClean="0"/>
              <a:t>of each of these early Church Fathers and typed in </a:t>
            </a:r>
            <a:r>
              <a:rPr lang="en-US" sz="2000" baseline="0" dirty="0" smtClean="0"/>
              <a:t>to an Excel spreadsheet the </a:t>
            </a:r>
            <a:r>
              <a:rPr lang="en-US" sz="2000" baseline="0" dirty="0" smtClean="0"/>
              <a:t>years for each Judge and </a:t>
            </a:r>
            <a:r>
              <a:rPr lang="en-US" sz="2000" baseline="0" dirty="0" smtClean="0"/>
              <a:t>years of oppressions.  I thereby could </a:t>
            </a:r>
            <a:r>
              <a:rPr lang="en-US" sz="2000" dirty="0" smtClean="0"/>
              <a:t>calculate each of </a:t>
            </a:r>
            <a:r>
              <a:rPr lang="en-US" sz="2000" dirty="0" smtClean="0"/>
              <a:t>their</a:t>
            </a:r>
            <a:r>
              <a:rPr lang="en-US" sz="2000" baseline="0" dirty="0" smtClean="0"/>
              <a:t> totals for the Period</a:t>
            </a:r>
            <a:r>
              <a:rPr lang="en-US" sz="2000" dirty="0" smtClean="0"/>
              <a:t> of the Judges</a:t>
            </a:r>
            <a:r>
              <a:rPr lang="en-US" sz="2000" baseline="0" dirty="0" smtClean="0"/>
              <a:t>.  </a:t>
            </a:r>
            <a:r>
              <a:rPr lang="en-US" sz="2000" baseline="0" dirty="0" smtClean="0"/>
              <a:t>None of these writers expressed any thought of overlapping judgeships or </a:t>
            </a:r>
            <a:r>
              <a:rPr lang="en-US" sz="2000" baseline="0" dirty="0" smtClean="0"/>
              <a:t>oppressions</a:t>
            </a:r>
            <a:r>
              <a:rPr lang="en-US" sz="2000" baseline="0" dirty="0" smtClean="0"/>
              <a:t>.</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a:t>
            </a:fld>
            <a:endParaRPr lang="en-US" altLang="en-US"/>
          </a:p>
        </p:txBody>
      </p:sp>
    </p:spTree>
    <p:extLst>
      <p:ext uri="{BB962C8B-B14F-4D97-AF65-F5344CB8AC3E}">
        <p14:creationId xmlns:p14="http://schemas.microsoft.com/office/powerpoint/2010/main" val="4108814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42728D-A3FD-4C63-AB4A-343CEBADE220}" type="slidenum">
              <a:rPr lang="en-US" altLang="en-US" smtClean="0"/>
              <a:pPr/>
              <a:t>50</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31131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DA7EAF-CE8B-4866-BD92-9574EC1E826F}" type="slidenum">
              <a:rPr lang="en-US" altLang="en-US" smtClean="0"/>
              <a:pPr/>
              <a:t>51</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z="2000" dirty="0" smtClean="0"/>
              <a:t>There is no scripture in the book of Judges that indicates that any Judge did not preside over the whole of Israel, but only over a mere tribe or geographical area.  Every judge on our list is </a:t>
            </a:r>
            <a:r>
              <a:rPr lang="en-US" altLang="en-US" sz="2000" dirty="0" smtClean="0"/>
              <a:t>described in the Bible </a:t>
            </a:r>
            <a:r>
              <a:rPr lang="en-US" altLang="en-US" sz="2000" dirty="0" smtClean="0"/>
              <a:t>as judging Israel. </a:t>
            </a:r>
          </a:p>
        </p:txBody>
      </p:sp>
    </p:spTree>
    <p:extLst>
      <p:ext uri="{BB962C8B-B14F-4D97-AF65-F5344CB8AC3E}">
        <p14:creationId xmlns:p14="http://schemas.microsoft.com/office/powerpoint/2010/main" val="4196159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52</a:t>
            </a:fld>
            <a:endParaRPr lang="en-US" altLang="en-US"/>
          </a:p>
        </p:txBody>
      </p:sp>
    </p:spTree>
    <p:extLst>
      <p:ext uri="{BB962C8B-B14F-4D97-AF65-F5344CB8AC3E}">
        <p14:creationId xmlns:p14="http://schemas.microsoft.com/office/powerpoint/2010/main" val="562959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53</a:t>
            </a:fld>
            <a:endParaRPr lang="en-US" altLang="en-US"/>
          </a:p>
        </p:txBody>
      </p:sp>
    </p:spTree>
    <p:extLst>
      <p:ext uri="{BB962C8B-B14F-4D97-AF65-F5344CB8AC3E}">
        <p14:creationId xmlns:p14="http://schemas.microsoft.com/office/powerpoint/2010/main" val="986813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54</a:t>
            </a:fld>
            <a:endParaRPr lang="en-US" altLang="en-US"/>
          </a:p>
        </p:txBody>
      </p:sp>
    </p:spTree>
    <p:extLst>
      <p:ext uri="{BB962C8B-B14F-4D97-AF65-F5344CB8AC3E}">
        <p14:creationId xmlns:p14="http://schemas.microsoft.com/office/powerpoint/2010/main" val="24067623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this knocking</a:t>
            </a:r>
            <a:r>
              <a:rPr lang="en-US" baseline="0" dirty="0" smtClean="0"/>
              <a:t> and serving?  This “meat in due season” comes from Jesus, not from Brother Russell.  Did Jesus provide the wrong chronology?  We Jesus provided the correct chronology.</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55</a:t>
            </a:fld>
            <a:endParaRPr lang="en-US" altLang="en-US"/>
          </a:p>
        </p:txBody>
      </p:sp>
    </p:spTree>
    <p:extLst>
      <p:ext uri="{BB962C8B-B14F-4D97-AF65-F5344CB8AC3E}">
        <p14:creationId xmlns:p14="http://schemas.microsoft.com/office/powerpoint/2010/main" val="20709748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these parallels are all locked into a 7,000 year period that begins with the expulsion of Adam from the Garden and ends in 2874. This can only be done with</a:t>
            </a:r>
            <a:r>
              <a:rPr lang="en-US" baseline="0" dirty="0" smtClean="0"/>
              <a:t> this level of detail, precision and symmetry with Volume 2 chronology.  Next time you see impressive sounding alternate time features,  ask to view them in this big picture format or see whether they fit or fall apart.</a:t>
            </a:r>
            <a:endParaRPr lang="en-US"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57</a:t>
            </a:fld>
            <a:endParaRPr lang="en-US" altLang="en-US"/>
          </a:p>
        </p:txBody>
      </p:sp>
    </p:spTree>
    <p:extLst>
      <p:ext uri="{BB962C8B-B14F-4D97-AF65-F5344CB8AC3E}">
        <p14:creationId xmlns:p14="http://schemas.microsoft.com/office/powerpoint/2010/main" val="2806747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smtClean="0"/>
              <a:t>To stay in sync with Volume 2 chronology, </a:t>
            </a:r>
            <a:r>
              <a:rPr lang="en-US" sz="2000" baseline="0" dirty="0" smtClean="0"/>
              <a:t>the years until Joshua and the elders died off </a:t>
            </a:r>
            <a:r>
              <a:rPr lang="en-US" sz="2000" baseline="0" dirty="0" smtClean="0"/>
              <a:t>would need to be included in the Period of the Judges,</a:t>
            </a:r>
            <a:r>
              <a:rPr lang="en-US" sz="2000" dirty="0" smtClean="0"/>
              <a:t> not added to it.</a:t>
            </a:r>
          </a:p>
          <a:p>
            <a:endParaRPr lang="en-US" sz="2000" dirty="0"/>
          </a:p>
          <a:p>
            <a:r>
              <a:rPr lang="en-US" sz="2000" dirty="0" smtClean="0"/>
              <a:t>The typical objection to including </a:t>
            </a:r>
            <a:r>
              <a:rPr lang="en-US" sz="2000" dirty="0" smtClean="0"/>
              <a:t>this </a:t>
            </a:r>
            <a:r>
              <a:rPr lang="en-US" sz="2000" dirty="0" smtClean="0"/>
              <a:t>time that Joshua and the Elders died off is that there is seemingly no room to do </a:t>
            </a:r>
            <a:r>
              <a:rPr lang="en-US" sz="2000" dirty="0" smtClean="0"/>
              <a:t>so...  </a:t>
            </a:r>
            <a:r>
              <a:rPr lang="en-US" sz="2000" b="1" dirty="0" smtClean="0"/>
              <a:t>&lt;&lt;</a:t>
            </a:r>
            <a:endParaRPr lang="en-US" sz="2000" b="1"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6</a:t>
            </a:fld>
            <a:endParaRPr lang="en-US" altLang="en-US"/>
          </a:p>
        </p:txBody>
      </p:sp>
    </p:spTree>
    <p:extLst>
      <p:ext uri="{BB962C8B-B14F-4D97-AF65-F5344CB8AC3E}">
        <p14:creationId xmlns:p14="http://schemas.microsoft.com/office/powerpoint/2010/main" val="206965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a:t>
            </a:r>
            <a:r>
              <a:rPr lang="en-US" sz="2000" dirty="0" smtClean="0"/>
              <a:t>hen </a:t>
            </a:r>
            <a:r>
              <a:rPr lang="en-US" sz="2000" dirty="0" smtClean="0"/>
              <a:t>adding up the other 450 years listed in the book of Judges</a:t>
            </a:r>
            <a:r>
              <a:rPr lang="en-US" sz="2000" dirty="0" smtClean="0"/>
              <a:t>.  &lt;&lt; </a:t>
            </a:r>
          </a:p>
          <a:p>
            <a:endParaRPr lang="en-US" sz="2000" dirty="0"/>
          </a:p>
          <a:p>
            <a:r>
              <a:rPr lang="en-US" sz="2000" dirty="0" smtClean="0"/>
              <a:t>See the “Bible” column total where the red arrow is pointing.  It already adds up to 450 years.  If we added, lets say 20 years for Joshua and the elders dying off, the 450 years would increase to 470 years.  Yet Acts 13:20 says it is 450 years.</a:t>
            </a:r>
            <a:endParaRPr lang="en-US" sz="2000" dirty="0" smtClean="0"/>
          </a:p>
          <a:p>
            <a:endParaRPr lang="en-US" sz="2000" dirty="0"/>
          </a:p>
          <a:p>
            <a:r>
              <a:rPr lang="en-US" sz="2000" dirty="0" smtClean="0"/>
              <a:t>Can this problem be solved</a:t>
            </a:r>
            <a:r>
              <a:rPr lang="en-US" sz="2000" dirty="0" smtClean="0"/>
              <a:t>?   Bro</a:t>
            </a:r>
            <a:r>
              <a:rPr lang="en-US" sz="2000" dirty="0" smtClean="0"/>
              <a:t>. Morten Edgar proposed a solution.</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7</a:t>
            </a:fld>
            <a:endParaRPr lang="en-US" altLang="en-US"/>
          </a:p>
        </p:txBody>
      </p:sp>
    </p:spTree>
    <p:extLst>
      <p:ext uri="{BB962C8B-B14F-4D97-AF65-F5344CB8AC3E}">
        <p14:creationId xmlns:p14="http://schemas.microsoft.com/office/powerpoint/2010/main" val="321741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Read screen   &lt;&lt;</a:t>
            </a:r>
          </a:p>
          <a:p>
            <a:endParaRPr lang="en-US" sz="2000" dirty="0"/>
          </a:p>
          <a:p>
            <a:r>
              <a:rPr lang="en-US" sz="2000" dirty="0" smtClean="0"/>
              <a:t>Read verses</a:t>
            </a:r>
            <a:endParaRPr lang="en-US" sz="2000" dirty="0"/>
          </a:p>
          <a:p>
            <a:endParaRPr lang="en-US" sz="2000" dirty="0" smtClean="0"/>
          </a:p>
          <a:p>
            <a:r>
              <a:rPr lang="en-US" sz="2000" dirty="0" smtClean="0"/>
              <a:t>Judges </a:t>
            </a:r>
            <a:r>
              <a:rPr lang="en-US" sz="2000" dirty="0" smtClean="0"/>
              <a:t>3:30 does not say that Ehud judged Israel for 80 years, it says that the land had rest for 80 years.</a:t>
            </a:r>
            <a:endParaRPr lang="en-US" sz="2000" dirty="0"/>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8</a:t>
            </a:fld>
            <a:endParaRPr lang="en-US" altLang="en-US"/>
          </a:p>
        </p:txBody>
      </p:sp>
    </p:spTree>
    <p:extLst>
      <p:ext uri="{BB962C8B-B14F-4D97-AF65-F5344CB8AC3E}">
        <p14:creationId xmlns:p14="http://schemas.microsoft.com/office/powerpoint/2010/main" val="181089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A99FC8E-3B5C-4795-9760-140087760F9E}" type="slidenum">
              <a:rPr lang="en-US" altLang="en-US" smtClean="0"/>
              <a:pPr>
                <a:defRPr/>
              </a:pPr>
              <a:t>9</a:t>
            </a:fld>
            <a:endParaRPr lang="en-US" altLang="en-US"/>
          </a:p>
        </p:txBody>
      </p:sp>
    </p:spTree>
    <p:extLst>
      <p:ext uri="{BB962C8B-B14F-4D97-AF65-F5344CB8AC3E}">
        <p14:creationId xmlns:p14="http://schemas.microsoft.com/office/powerpoint/2010/main" val="329191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539361-6E22-4316-90FF-2ECDB98D9EDB}" type="slidenum">
              <a:rPr lang="en-US" altLang="en-US"/>
              <a:pPr>
                <a:defRPr/>
              </a:pPr>
              <a:t>‹#›</a:t>
            </a:fld>
            <a:endParaRPr lang="en-US" altLang="en-US"/>
          </a:p>
        </p:txBody>
      </p:sp>
    </p:spTree>
    <p:extLst>
      <p:ext uri="{BB962C8B-B14F-4D97-AF65-F5344CB8AC3E}">
        <p14:creationId xmlns:p14="http://schemas.microsoft.com/office/powerpoint/2010/main" val="355784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DF60CA-5150-40E4-8B5F-41FC9E435E97}" type="slidenum">
              <a:rPr lang="en-US" altLang="en-US"/>
              <a:pPr>
                <a:defRPr/>
              </a:pPr>
              <a:t>‹#›</a:t>
            </a:fld>
            <a:endParaRPr lang="en-US" altLang="en-US"/>
          </a:p>
        </p:txBody>
      </p:sp>
    </p:spTree>
    <p:extLst>
      <p:ext uri="{BB962C8B-B14F-4D97-AF65-F5344CB8AC3E}">
        <p14:creationId xmlns:p14="http://schemas.microsoft.com/office/powerpoint/2010/main" val="263929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1CB56F-06A6-40E4-BDDB-27522C48C861}" type="slidenum">
              <a:rPr lang="en-US" altLang="en-US"/>
              <a:pPr>
                <a:defRPr/>
              </a:pPr>
              <a:t>‹#›</a:t>
            </a:fld>
            <a:endParaRPr lang="en-US" altLang="en-US"/>
          </a:p>
        </p:txBody>
      </p:sp>
    </p:spTree>
    <p:extLst>
      <p:ext uri="{BB962C8B-B14F-4D97-AF65-F5344CB8AC3E}">
        <p14:creationId xmlns:p14="http://schemas.microsoft.com/office/powerpoint/2010/main" val="1254484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E149F9C-04E7-4903-8DAA-50F3DD9F7F19}" type="slidenum">
              <a:rPr lang="en-US" altLang="en-US"/>
              <a:pPr>
                <a:defRPr/>
              </a:pPr>
              <a:t>‹#›</a:t>
            </a:fld>
            <a:endParaRPr lang="en-US" altLang="en-US"/>
          </a:p>
        </p:txBody>
      </p:sp>
    </p:spTree>
    <p:extLst>
      <p:ext uri="{BB962C8B-B14F-4D97-AF65-F5344CB8AC3E}">
        <p14:creationId xmlns:p14="http://schemas.microsoft.com/office/powerpoint/2010/main" val="3213078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607C41F-E17B-477E-85B9-94AEDD8884F8}" type="slidenum">
              <a:rPr lang="en-US" altLang="en-US"/>
              <a:pPr>
                <a:defRPr/>
              </a:pPr>
              <a:t>‹#›</a:t>
            </a:fld>
            <a:endParaRPr lang="en-US" altLang="en-US"/>
          </a:p>
        </p:txBody>
      </p:sp>
    </p:spTree>
    <p:extLst>
      <p:ext uri="{BB962C8B-B14F-4D97-AF65-F5344CB8AC3E}">
        <p14:creationId xmlns:p14="http://schemas.microsoft.com/office/powerpoint/2010/main" val="133078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FB448B-1A3E-4327-AE1E-9F42AEF1B079}" type="slidenum">
              <a:rPr lang="en-US" altLang="en-US"/>
              <a:pPr>
                <a:defRPr/>
              </a:pPr>
              <a:t>‹#›</a:t>
            </a:fld>
            <a:endParaRPr lang="en-US" altLang="en-US"/>
          </a:p>
        </p:txBody>
      </p:sp>
    </p:spTree>
    <p:extLst>
      <p:ext uri="{BB962C8B-B14F-4D97-AF65-F5344CB8AC3E}">
        <p14:creationId xmlns:p14="http://schemas.microsoft.com/office/powerpoint/2010/main" val="224701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3117C8-6E68-4848-B415-0941B9FD4426}" type="slidenum">
              <a:rPr lang="en-US" altLang="en-US"/>
              <a:pPr>
                <a:defRPr/>
              </a:pPr>
              <a:t>‹#›</a:t>
            </a:fld>
            <a:endParaRPr lang="en-US" altLang="en-US"/>
          </a:p>
        </p:txBody>
      </p:sp>
    </p:spTree>
    <p:extLst>
      <p:ext uri="{BB962C8B-B14F-4D97-AF65-F5344CB8AC3E}">
        <p14:creationId xmlns:p14="http://schemas.microsoft.com/office/powerpoint/2010/main" val="6334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43E033-2B86-4CDC-85BD-81094C6968B7}" type="slidenum">
              <a:rPr lang="en-US" altLang="en-US"/>
              <a:pPr>
                <a:defRPr/>
              </a:pPr>
              <a:t>‹#›</a:t>
            </a:fld>
            <a:endParaRPr lang="en-US" altLang="en-US"/>
          </a:p>
        </p:txBody>
      </p:sp>
    </p:spTree>
    <p:extLst>
      <p:ext uri="{BB962C8B-B14F-4D97-AF65-F5344CB8AC3E}">
        <p14:creationId xmlns:p14="http://schemas.microsoft.com/office/powerpoint/2010/main" val="402277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81CC82D-E4F0-46B0-933C-BDD0ECA21DD4}" type="slidenum">
              <a:rPr lang="en-US" altLang="en-US"/>
              <a:pPr>
                <a:defRPr/>
              </a:pPr>
              <a:t>‹#›</a:t>
            </a:fld>
            <a:endParaRPr lang="en-US" altLang="en-US"/>
          </a:p>
        </p:txBody>
      </p:sp>
    </p:spTree>
    <p:extLst>
      <p:ext uri="{BB962C8B-B14F-4D97-AF65-F5344CB8AC3E}">
        <p14:creationId xmlns:p14="http://schemas.microsoft.com/office/powerpoint/2010/main" val="27253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1647692-8BF9-456C-A36E-DC05DC7CB883}" type="slidenum">
              <a:rPr lang="en-US" altLang="en-US"/>
              <a:pPr>
                <a:defRPr/>
              </a:pPr>
              <a:t>‹#›</a:t>
            </a:fld>
            <a:endParaRPr lang="en-US" altLang="en-US"/>
          </a:p>
        </p:txBody>
      </p:sp>
    </p:spTree>
    <p:extLst>
      <p:ext uri="{BB962C8B-B14F-4D97-AF65-F5344CB8AC3E}">
        <p14:creationId xmlns:p14="http://schemas.microsoft.com/office/powerpoint/2010/main" val="245244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8860EF3-3000-4426-BD0E-A1ED2B3F117D}" type="slidenum">
              <a:rPr lang="en-US" altLang="en-US"/>
              <a:pPr>
                <a:defRPr/>
              </a:pPr>
              <a:t>‹#›</a:t>
            </a:fld>
            <a:endParaRPr lang="en-US" altLang="en-US"/>
          </a:p>
        </p:txBody>
      </p:sp>
    </p:spTree>
    <p:extLst>
      <p:ext uri="{BB962C8B-B14F-4D97-AF65-F5344CB8AC3E}">
        <p14:creationId xmlns:p14="http://schemas.microsoft.com/office/powerpoint/2010/main" val="319039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C864D4B-DBCB-431D-AB8D-F54318153FE7}" type="slidenum">
              <a:rPr lang="en-US" altLang="en-US"/>
              <a:pPr>
                <a:defRPr/>
              </a:pPr>
              <a:t>‹#›</a:t>
            </a:fld>
            <a:endParaRPr lang="en-US" altLang="en-US"/>
          </a:p>
        </p:txBody>
      </p:sp>
    </p:spTree>
    <p:extLst>
      <p:ext uri="{BB962C8B-B14F-4D97-AF65-F5344CB8AC3E}">
        <p14:creationId xmlns:p14="http://schemas.microsoft.com/office/powerpoint/2010/main" val="421545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0A2FFC-0AED-494A-B156-0EF2366EFAAC}" type="slidenum">
              <a:rPr lang="en-US" altLang="en-US"/>
              <a:pPr>
                <a:defRPr/>
              </a:pPr>
              <a:t>‹#›</a:t>
            </a:fld>
            <a:endParaRPr lang="en-US" altLang="en-US"/>
          </a:p>
        </p:txBody>
      </p:sp>
    </p:spTree>
    <p:extLst>
      <p:ext uri="{BB962C8B-B14F-4D97-AF65-F5344CB8AC3E}">
        <p14:creationId xmlns:p14="http://schemas.microsoft.com/office/powerpoint/2010/main" val="284470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BC3B5A8-1BD3-4615-ADCD-1B4E035F2B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5638800" y="228600"/>
            <a:ext cx="3429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smtClean="0">
                <a:effectLst>
                  <a:outerShdw blurRad="38100" dist="38100" dir="2700000" algn="tl">
                    <a:srgbClr val="000000">
                      <a:alpha val="43137"/>
                    </a:srgbClr>
                  </a:outerShdw>
                </a:effectLst>
              </a:rPr>
              <a:t>EARLIEST </a:t>
            </a:r>
            <a:r>
              <a:rPr lang="en-US" altLang="en-US" sz="3200" b="1" dirty="0">
                <a:effectLst>
                  <a:outerShdw blurRad="38100" dist="38100" dir="2700000" algn="tl">
                    <a:srgbClr val="000000">
                      <a:alpha val="43137"/>
                    </a:srgbClr>
                  </a:outerShdw>
                </a:effectLst>
              </a:rPr>
              <a:t>CHURCH FATHERS </a:t>
            </a:r>
            <a:r>
              <a:rPr lang="en-US" altLang="en-US" sz="3200" b="1" dirty="0" smtClean="0">
                <a:effectLst>
                  <a:outerShdw blurRad="38100" dist="38100" dir="2700000" algn="tl">
                    <a:srgbClr val="000000">
                      <a:alpha val="43137"/>
                    </a:srgbClr>
                  </a:outerShdw>
                </a:effectLst>
              </a:rPr>
              <a:t>VIEWS ON </a:t>
            </a:r>
            <a:r>
              <a:rPr lang="en-US" altLang="en-US" sz="3200" b="1" dirty="0" smtClean="0">
                <a:effectLst>
                  <a:outerShdw blurRad="38100" dist="38100" dir="2700000" algn="tl">
                    <a:srgbClr val="000000">
                      <a:alpha val="43137"/>
                    </a:srgbClr>
                  </a:outerShdw>
                </a:effectLst>
              </a:rPr>
              <a:t>CHRONOLOGY COMPARED TO VOLUME 2</a:t>
            </a:r>
            <a:endParaRPr lang="en-US" altLang="en-US" sz="3200"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0" y="0"/>
            <a:ext cx="5715000" cy="68751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5200" y="3733800"/>
            <a:ext cx="3458800" cy="3115262"/>
          </a:xfrm>
          <a:prstGeom prst="rect">
            <a:avLst/>
          </a:prstGeom>
        </p:spPr>
      </p:pic>
      <p:sp>
        <p:nvSpPr>
          <p:cNvPr id="6" name="TextBox 5"/>
          <p:cNvSpPr txBox="1"/>
          <p:nvPr/>
        </p:nvSpPr>
        <p:spPr>
          <a:xfrm>
            <a:off x="1981200" y="3810000"/>
            <a:ext cx="2133600" cy="954107"/>
          </a:xfrm>
          <a:prstGeom prst="rect">
            <a:avLst/>
          </a:prstGeom>
          <a:solidFill>
            <a:schemeClr val="bg1">
              <a:alpha val="70000"/>
            </a:schemeClr>
          </a:solidFill>
        </p:spPr>
        <p:txBody>
          <a:bodyPr wrap="square" rtlCol="0">
            <a:spAutoFit/>
          </a:bodyPr>
          <a:lstStyle/>
          <a:p>
            <a:pPr algn="ctr"/>
            <a:r>
              <a:rPr lang="en-US" sz="2800" b="1" dirty="0" smtClean="0">
                <a:effectLst>
                  <a:outerShdw blurRad="38100" dist="38100" dir="2700000" algn="tl">
                    <a:srgbClr val="000000">
                      <a:alpha val="43137"/>
                    </a:srgbClr>
                  </a:outerShdw>
                </a:effectLst>
              </a:rPr>
              <a:t>ORIGEN</a:t>
            </a:r>
          </a:p>
          <a:p>
            <a:pPr algn="ctr"/>
            <a:r>
              <a:rPr lang="en-US" sz="2800" b="1" dirty="0" smtClean="0">
                <a:effectLst>
                  <a:outerShdw blurRad="38100" dist="38100" dir="2700000" algn="tl">
                    <a:srgbClr val="000000">
                      <a:alpha val="43137"/>
                    </a:srgbClr>
                  </a:outerShdw>
                </a:effectLst>
              </a:rPr>
              <a:t>184-253 AD</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2506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304800" y="1752600"/>
            <a:ext cx="8534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381000" y="2590800"/>
            <a:ext cx="6248400" cy="1419225"/>
          </a:xfrm>
          <a:prstGeom prst="rect">
            <a:avLst/>
          </a:prstGeom>
          <a:ln w="50800">
            <a:solidFill>
              <a:srgbClr val="0066FF"/>
            </a:solidFill>
          </a:ln>
        </p:spPr>
      </p:pic>
      <p:sp>
        <p:nvSpPr>
          <p:cNvPr id="8" name="TextBox 7"/>
          <p:cNvSpPr txBox="1"/>
          <p:nvPr/>
        </p:nvSpPr>
        <p:spPr>
          <a:xfrm>
            <a:off x="838200" y="769513"/>
            <a:ext cx="7772400" cy="923330"/>
          </a:xfrm>
          <a:prstGeom prst="rect">
            <a:avLst/>
          </a:prstGeom>
          <a:solidFill>
            <a:srgbClr val="CCECFF"/>
          </a:solidFill>
          <a:ln w="38100">
            <a:solidFill>
              <a:srgbClr val="0066FF"/>
            </a:solidFill>
          </a:ln>
        </p:spPr>
        <p:txBody>
          <a:bodyPr wrap="square" rtlCol="0">
            <a:spAutoFit/>
          </a:bodyPr>
          <a:lstStyle/>
          <a:p>
            <a:r>
              <a:rPr lang="en-US" b="1" u="sng" dirty="0" smtClean="0"/>
              <a:t>Judges 3:31 </a:t>
            </a:r>
            <a:r>
              <a:rPr lang="en-US" dirty="0" smtClean="0"/>
              <a:t>(NKJV) “After him [Ehud] </a:t>
            </a:r>
            <a:r>
              <a:rPr lang="en-US" dirty="0"/>
              <a:t>was </a:t>
            </a:r>
            <a:r>
              <a:rPr lang="en-US" dirty="0" err="1"/>
              <a:t>Shamgar</a:t>
            </a:r>
            <a:r>
              <a:rPr lang="en-US" dirty="0"/>
              <a:t> the son of </a:t>
            </a:r>
            <a:r>
              <a:rPr lang="en-US" dirty="0" err="1"/>
              <a:t>Anath</a:t>
            </a:r>
            <a:r>
              <a:rPr lang="en-US" dirty="0"/>
              <a:t>, who killed six hundred men of the Philistines with an ox goad; and he also delivered Israel</a:t>
            </a:r>
            <a:r>
              <a:rPr lang="en-US" dirty="0" smtClean="0"/>
              <a:t>.”</a:t>
            </a:r>
            <a:endParaRPr lang="en-US" dirty="0"/>
          </a:p>
        </p:txBody>
      </p:sp>
      <p:sp>
        <p:nvSpPr>
          <p:cNvPr id="10" name="TextBox 9"/>
          <p:cNvSpPr txBox="1"/>
          <p:nvPr/>
        </p:nvSpPr>
        <p:spPr>
          <a:xfrm>
            <a:off x="685799" y="4148567"/>
            <a:ext cx="7772400" cy="1754326"/>
          </a:xfrm>
          <a:prstGeom prst="rect">
            <a:avLst/>
          </a:prstGeom>
          <a:solidFill>
            <a:srgbClr val="CCECFF"/>
          </a:solidFill>
          <a:ln w="38100">
            <a:solidFill>
              <a:srgbClr val="0066FF"/>
            </a:solidFill>
          </a:ln>
        </p:spPr>
        <p:txBody>
          <a:bodyPr wrap="square" rtlCol="0">
            <a:spAutoFit/>
          </a:bodyPr>
          <a:lstStyle/>
          <a:p>
            <a:r>
              <a:rPr lang="en-US" b="1" u="sng" dirty="0" smtClean="0"/>
              <a:t>Judges 4:1-3 </a:t>
            </a:r>
            <a:r>
              <a:rPr lang="en-US" dirty="0" smtClean="0"/>
              <a:t>(NKJV) “1 When </a:t>
            </a:r>
            <a:r>
              <a:rPr lang="en-US" dirty="0"/>
              <a:t>Ehud was dead, the children of Israel again did evil in the sight of the LORD</a:t>
            </a:r>
            <a:r>
              <a:rPr lang="en-US" dirty="0" smtClean="0"/>
              <a:t>.  2  </a:t>
            </a:r>
            <a:r>
              <a:rPr lang="en-US" dirty="0"/>
              <a:t>So the LORD sold them into the hand of </a:t>
            </a:r>
            <a:r>
              <a:rPr lang="en-US" dirty="0" err="1"/>
              <a:t>Jabin</a:t>
            </a:r>
            <a:r>
              <a:rPr lang="en-US" dirty="0"/>
              <a:t> king of Canaan, who reigned in </a:t>
            </a:r>
            <a:r>
              <a:rPr lang="en-US" dirty="0" err="1"/>
              <a:t>Hazor</a:t>
            </a:r>
            <a:r>
              <a:rPr lang="en-US" dirty="0"/>
              <a:t>. The commander of his army was </a:t>
            </a:r>
            <a:r>
              <a:rPr lang="en-US" dirty="0" err="1"/>
              <a:t>Sisera</a:t>
            </a:r>
            <a:r>
              <a:rPr lang="en-US" dirty="0"/>
              <a:t>, who dwelt in </a:t>
            </a:r>
            <a:r>
              <a:rPr lang="en-US" dirty="0" err="1"/>
              <a:t>Harosheth</a:t>
            </a:r>
            <a:r>
              <a:rPr lang="en-US" dirty="0"/>
              <a:t> </a:t>
            </a:r>
            <a:r>
              <a:rPr lang="en-US" dirty="0" err="1"/>
              <a:t>Hagoyim</a:t>
            </a:r>
            <a:r>
              <a:rPr lang="en-US" dirty="0" smtClean="0"/>
              <a:t>.  3  </a:t>
            </a:r>
            <a:r>
              <a:rPr lang="en-US" dirty="0"/>
              <a:t>And the children of Israel cried out to the LORD; for </a:t>
            </a:r>
            <a:r>
              <a:rPr lang="en-US" dirty="0" err="1"/>
              <a:t>Jabin</a:t>
            </a:r>
            <a:r>
              <a:rPr lang="en-US" dirty="0"/>
              <a:t> had nine hundred chariots of iron, and </a:t>
            </a:r>
            <a:r>
              <a:rPr lang="en-US" b="1" u="sng" dirty="0">
                <a:solidFill>
                  <a:srgbClr val="FF0000"/>
                </a:solidFill>
              </a:rPr>
              <a:t>for twenty years </a:t>
            </a:r>
            <a:r>
              <a:rPr lang="en-US" dirty="0"/>
              <a:t>he harshly oppressed the children of Israel</a:t>
            </a:r>
            <a:r>
              <a:rPr lang="en-US" dirty="0" smtClean="0"/>
              <a:t>.”</a:t>
            </a:r>
            <a:endParaRPr lang="en-US" dirty="0"/>
          </a:p>
        </p:txBody>
      </p:sp>
    </p:spTree>
    <p:extLst>
      <p:ext uri="{BB962C8B-B14F-4D97-AF65-F5344CB8AC3E}">
        <p14:creationId xmlns:p14="http://schemas.microsoft.com/office/powerpoint/2010/main" val="347194193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250" fill="hold"/>
                                        <p:tgtEl>
                                          <p:spTgt spid="8"/>
                                        </p:tgtEl>
                                        <p:attrNameLst>
                                          <p:attrName>ppt_w</p:attrName>
                                        </p:attrNameLst>
                                      </p:cBhvr>
                                      <p:tavLst>
                                        <p:tav tm="0">
                                          <p:val>
                                            <p:fltVal val="0"/>
                                          </p:val>
                                        </p:tav>
                                        <p:tav tm="100000">
                                          <p:val>
                                            <p:strVal val="#ppt_w"/>
                                          </p:val>
                                        </p:tav>
                                      </p:tavLst>
                                    </p:anim>
                                    <p:anim calcmode="lin" valueType="num">
                                      <p:cBhvr>
                                        <p:cTn id="8" dur="1250" fill="hold"/>
                                        <p:tgtEl>
                                          <p:spTgt spid="8"/>
                                        </p:tgtEl>
                                        <p:attrNameLst>
                                          <p:attrName>ppt_h</p:attrName>
                                        </p:attrNameLst>
                                      </p:cBhvr>
                                      <p:tavLst>
                                        <p:tav tm="0">
                                          <p:val>
                                            <p:fltVal val="0"/>
                                          </p:val>
                                        </p:tav>
                                        <p:tav tm="100000">
                                          <p:val>
                                            <p:strVal val="#ppt_h"/>
                                          </p:val>
                                        </p:tav>
                                      </p:tavLst>
                                    </p:anim>
                                    <p:animEffect transition="in" filter="fade">
                                      <p:cBhvr>
                                        <p:cTn id="9" dur="125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304800" y="1752600"/>
            <a:ext cx="8534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381000" y="2590800"/>
            <a:ext cx="6248400" cy="1419225"/>
          </a:xfrm>
          <a:prstGeom prst="rect">
            <a:avLst/>
          </a:prstGeom>
          <a:ln w="50800">
            <a:solidFill>
              <a:srgbClr val="0066FF"/>
            </a:solidFill>
          </a:ln>
        </p:spPr>
      </p:pic>
      <p:sp>
        <p:nvSpPr>
          <p:cNvPr id="10" name="TextBox 9"/>
          <p:cNvSpPr txBox="1"/>
          <p:nvPr/>
        </p:nvSpPr>
        <p:spPr>
          <a:xfrm>
            <a:off x="685799" y="4148567"/>
            <a:ext cx="7772400" cy="1754326"/>
          </a:xfrm>
          <a:prstGeom prst="rect">
            <a:avLst/>
          </a:prstGeom>
          <a:solidFill>
            <a:srgbClr val="CCECFF"/>
          </a:solidFill>
          <a:ln w="38100">
            <a:solidFill>
              <a:srgbClr val="0066FF"/>
            </a:solidFill>
          </a:ln>
        </p:spPr>
        <p:txBody>
          <a:bodyPr wrap="square" rtlCol="0">
            <a:spAutoFit/>
          </a:bodyPr>
          <a:lstStyle/>
          <a:p>
            <a:r>
              <a:rPr lang="en-US" b="1" u="sng" dirty="0" smtClean="0"/>
              <a:t>Judges 4:1-3 </a:t>
            </a:r>
            <a:r>
              <a:rPr lang="en-US" dirty="0" smtClean="0"/>
              <a:t>(NKJV) “1 When </a:t>
            </a:r>
            <a:r>
              <a:rPr lang="en-US" dirty="0"/>
              <a:t>Ehud was dead, the children of Israel again did evil in the sight of the LORD</a:t>
            </a:r>
            <a:r>
              <a:rPr lang="en-US" dirty="0" smtClean="0"/>
              <a:t>.  2  </a:t>
            </a:r>
            <a:r>
              <a:rPr lang="en-US" dirty="0"/>
              <a:t>So the LORD sold them into the hand of </a:t>
            </a:r>
            <a:r>
              <a:rPr lang="en-US" dirty="0" err="1"/>
              <a:t>Jabin</a:t>
            </a:r>
            <a:r>
              <a:rPr lang="en-US" dirty="0"/>
              <a:t> king of Canaan, who reigned in </a:t>
            </a:r>
            <a:r>
              <a:rPr lang="en-US" dirty="0" err="1"/>
              <a:t>Hazor</a:t>
            </a:r>
            <a:r>
              <a:rPr lang="en-US" dirty="0"/>
              <a:t>. The commander of his army was </a:t>
            </a:r>
            <a:r>
              <a:rPr lang="en-US" dirty="0" err="1"/>
              <a:t>Sisera</a:t>
            </a:r>
            <a:r>
              <a:rPr lang="en-US" dirty="0"/>
              <a:t>, who dwelt in </a:t>
            </a:r>
            <a:r>
              <a:rPr lang="en-US" dirty="0" err="1"/>
              <a:t>Harosheth</a:t>
            </a:r>
            <a:r>
              <a:rPr lang="en-US" dirty="0"/>
              <a:t> </a:t>
            </a:r>
            <a:r>
              <a:rPr lang="en-US" dirty="0" err="1"/>
              <a:t>Hagoyim</a:t>
            </a:r>
            <a:r>
              <a:rPr lang="en-US" dirty="0" smtClean="0"/>
              <a:t>.  3  </a:t>
            </a:r>
            <a:r>
              <a:rPr lang="en-US" dirty="0"/>
              <a:t>And the children of Israel cried out to the LORD; for </a:t>
            </a:r>
            <a:r>
              <a:rPr lang="en-US" dirty="0" err="1"/>
              <a:t>Jabin</a:t>
            </a:r>
            <a:r>
              <a:rPr lang="en-US" dirty="0"/>
              <a:t> had nine hundred chariots of iron, and </a:t>
            </a:r>
            <a:r>
              <a:rPr lang="en-US" b="1" u="sng" dirty="0">
                <a:solidFill>
                  <a:srgbClr val="FF0000"/>
                </a:solidFill>
              </a:rPr>
              <a:t>for twenty years </a:t>
            </a:r>
            <a:r>
              <a:rPr lang="en-US" dirty="0" smtClean="0"/>
              <a:t>he </a:t>
            </a:r>
            <a:r>
              <a:rPr lang="en-US" dirty="0"/>
              <a:t>harshly oppressed the children of Israel</a:t>
            </a:r>
            <a:r>
              <a:rPr lang="en-US" dirty="0" smtClean="0"/>
              <a:t>.”</a:t>
            </a:r>
            <a:endParaRPr lang="en-US" dirty="0"/>
          </a:p>
        </p:txBody>
      </p:sp>
      <p:sp>
        <p:nvSpPr>
          <p:cNvPr id="7" name="TextBox 6"/>
          <p:cNvSpPr txBox="1"/>
          <p:nvPr/>
        </p:nvSpPr>
        <p:spPr>
          <a:xfrm>
            <a:off x="304800" y="514171"/>
            <a:ext cx="8382000" cy="1200329"/>
          </a:xfrm>
          <a:prstGeom prst="rect">
            <a:avLst/>
          </a:prstGeom>
          <a:solidFill>
            <a:srgbClr val="CCECFF"/>
          </a:solidFill>
          <a:ln w="38100">
            <a:solidFill>
              <a:srgbClr val="0066FF"/>
            </a:solidFill>
          </a:ln>
        </p:spPr>
        <p:txBody>
          <a:bodyPr wrap="square" rtlCol="0">
            <a:spAutoFit/>
          </a:bodyPr>
          <a:lstStyle/>
          <a:p>
            <a:r>
              <a:rPr lang="en-US" b="1" u="sng" dirty="0" smtClean="0"/>
              <a:t>Judges 5:6-7 </a:t>
            </a:r>
            <a:r>
              <a:rPr lang="en-US" dirty="0" smtClean="0"/>
              <a:t>(Amplified) “6 After </a:t>
            </a:r>
            <a:r>
              <a:rPr lang="en-US" dirty="0"/>
              <a:t>the days of </a:t>
            </a:r>
            <a:r>
              <a:rPr lang="en-US" u="sng" dirty="0" err="1"/>
              <a:t>Shamgar</a:t>
            </a:r>
            <a:r>
              <a:rPr lang="en-US" dirty="0"/>
              <a:t> son of </a:t>
            </a:r>
            <a:r>
              <a:rPr lang="en-US" dirty="0" err="1"/>
              <a:t>Anath</a:t>
            </a:r>
            <a:r>
              <a:rPr lang="en-US" dirty="0"/>
              <a:t>, after the days of Jael </a:t>
            </a:r>
            <a:r>
              <a:rPr lang="en-US" i="1" dirty="0"/>
              <a:t>meaning here Ehud </a:t>
            </a:r>
            <a:r>
              <a:rPr lang="en-US" dirty="0"/>
              <a:t>the </a:t>
            </a:r>
            <a:r>
              <a:rPr lang="en-US" u="sng" dirty="0"/>
              <a:t>caravans ceased, travelers walked through </a:t>
            </a:r>
            <a:r>
              <a:rPr lang="en-US" u="sng" dirty="0" smtClean="0"/>
              <a:t>byways [backroads]</a:t>
            </a:r>
            <a:r>
              <a:rPr lang="en-US" dirty="0" smtClean="0"/>
              <a:t>.  7 The </a:t>
            </a:r>
            <a:r>
              <a:rPr lang="en-US" u="sng" dirty="0"/>
              <a:t>villages were unoccupied {and } rulers ceased </a:t>
            </a:r>
            <a:r>
              <a:rPr lang="en-US" dirty="0"/>
              <a:t>in Israel until you arose--you, Deborah, arose--a mother in Israel</a:t>
            </a:r>
            <a:r>
              <a:rPr lang="en-US" dirty="0" smtClean="0"/>
              <a:t>.”</a:t>
            </a:r>
            <a:endParaRPr lang="en-US" dirty="0"/>
          </a:p>
        </p:txBody>
      </p:sp>
      <p:sp>
        <p:nvSpPr>
          <p:cNvPr id="3" name="Left Arrow 2"/>
          <p:cNvSpPr/>
          <p:nvPr/>
        </p:nvSpPr>
        <p:spPr>
          <a:xfrm>
            <a:off x="6914449" y="2907710"/>
            <a:ext cx="1676400" cy="685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2315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214312" y="838200"/>
            <a:ext cx="8548688"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3352800" y="152400"/>
            <a:ext cx="304800" cy="457200"/>
          </a:xfrm>
          <a:prstGeom prst="down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7200" y="1219200"/>
            <a:ext cx="3810000" cy="2308324"/>
          </a:xfrm>
          <a:prstGeom prst="rect">
            <a:avLst/>
          </a:prstGeom>
          <a:solidFill>
            <a:schemeClr val="bg1"/>
          </a:solidFill>
          <a:ln w="50800">
            <a:solidFill>
              <a:srgbClr val="0066FF"/>
            </a:solidFill>
          </a:ln>
        </p:spPr>
        <p:txBody>
          <a:bodyPr wrap="square" rtlCol="0">
            <a:spAutoFit/>
          </a:bodyPr>
          <a:lstStyle/>
          <a:p>
            <a:pPr algn="ctr"/>
            <a:r>
              <a:rPr lang="en-US" sz="3600" dirty="0" smtClean="0"/>
              <a:t>Should Joshua and the Elders be</a:t>
            </a:r>
          </a:p>
          <a:p>
            <a:pPr algn="ctr"/>
            <a:r>
              <a:rPr lang="en-US" sz="3600" dirty="0" smtClean="0"/>
              <a:t> included in </a:t>
            </a:r>
          </a:p>
          <a:p>
            <a:pPr algn="ctr"/>
            <a:r>
              <a:rPr lang="en-US" sz="3600" dirty="0" smtClean="0"/>
              <a:t>the 450 years?</a:t>
            </a:r>
            <a:endParaRPr lang="en-US" sz="3600" dirty="0"/>
          </a:p>
        </p:txBody>
      </p:sp>
      <p:sp>
        <p:nvSpPr>
          <p:cNvPr id="6" name="Rectangle 5"/>
          <p:cNvSpPr/>
          <p:nvPr/>
        </p:nvSpPr>
        <p:spPr>
          <a:xfrm>
            <a:off x="3505200" y="6476999"/>
            <a:ext cx="380999" cy="228601"/>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43200" y="6438899"/>
            <a:ext cx="609600" cy="304800"/>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76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0"/>
            <a:ext cx="8715375" cy="6743700"/>
          </a:xfrm>
          <a:prstGeom prst="rect">
            <a:avLst/>
          </a:prstGeom>
        </p:spPr>
      </p:pic>
      <p:sp>
        <p:nvSpPr>
          <p:cNvPr id="2" name="Rectangle 1"/>
          <p:cNvSpPr/>
          <p:nvPr/>
        </p:nvSpPr>
        <p:spPr>
          <a:xfrm>
            <a:off x="214312" y="838200"/>
            <a:ext cx="8548688"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3352800" y="152400"/>
            <a:ext cx="304800" cy="457200"/>
          </a:xfrm>
          <a:prstGeom prst="down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7200" y="1219200"/>
            <a:ext cx="3810000" cy="2308324"/>
          </a:xfrm>
          <a:prstGeom prst="rect">
            <a:avLst/>
          </a:prstGeom>
          <a:solidFill>
            <a:schemeClr val="bg1"/>
          </a:solidFill>
          <a:ln w="50800">
            <a:solidFill>
              <a:srgbClr val="0066FF"/>
            </a:solidFill>
          </a:ln>
        </p:spPr>
        <p:txBody>
          <a:bodyPr wrap="square" rtlCol="0">
            <a:spAutoFit/>
          </a:bodyPr>
          <a:lstStyle/>
          <a:p>
            <a:pPr algn="ctr"/>
            <a:r>
              <a:rPr lang="en-US" sz="3600" dirty="0" smtClean="0"/>
              <a:t>Should Joshua and the Elders be</a:t>
            </a:r>
          </a:p>
          <a:p>
            <a:pPr algn="ctr"/>
            <a:r>
              <a:rPr lang="en-US" sz="3600" dirty="0" smtClean="0"/>
              <a:t> included in </a:t>
            </a:r>
          </a:p>
          <a:p>
            <a:pPr algn="ctr"/>
            <a:r>
              <a:rPr lang="en-US" sz="3600" dirty="0" smtClean="0"/>
              <a:t>the 450 years?</a:t>
            </a:r>
            <a:endParaRPr lang="en-US" sz="3600" dirty="0"/>
          </a:p>
        </p:txBody>
      </p:sp>
      <p:sp>
        <p:nvSpPr>
          <p:cNvPr id="6" name="Rectangle 5"/>
          <p:cNvSpPr/>
          <p:nvPr/>
        </p:nvSpPr>
        <p:spPr>
          <a:xfrm>
            <a:off x="3505200" y="6476999"/>
            <a:ext cx="380999" cy="228601"/>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43200" y="6438899"/>
            <a:ext cx="609600" cy="304800"/>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4312" y="1752600"/>
            <a:ext cx="3671887"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3495543"/>
            <a:ext cx="3733800" cy="2616101"/>
          </a:xfrm>
          <a:prstGeom prst="rect">
            <a:avLst/>
          </a:prstGeom>
          <a:solidFill>
            <a:srgbClr val="CCECFF"/>
          </a:solidFill>
          <a:ln w="38100">
            <a:solidFill>
              <a:srgbClr val="0000FF"/>
            </a:solidFill>
          </a:ln>
        </p:spPr>
        <p:txBody>
          <a:bodyPr wrap="square" rtlCol="0">
            <a:spAutoFit/>
          </a:bodyPr>
          <a:lstStyle/>
          <a:p>
            <a:pPr algn="ctr"/>
            <a:r>
              <a:rPr lang="en-US" sz="4400" b="1" dirty="0" smtClean="0"/>
              <a:t>YES!  </a:t>
            </a:r>
          </a:p>
          <a:p>
            <a:r>
              <a:rPr lang="en-US" sz="2400" b="1" dirty="0" smtClean="0"/>
              <a:t>140 years reduced to</a:t>
            </a:r>
          </a:p>
          <a:p>
            <a:r>
              <a:rPr lang="en-US" sz="2400" b="1" dirty="0" smtClean="0"/>
              <a:t>80 years of rest equals</a:t>
            </a:r>
          </a:p>
          <a:p>
            <a:r>
              <a:rPr lang="en-US" sz="2400" b="1" dirty="0" smtClean="0"/>
              <a:t>-------</a:t>
            </a:r>
          </a:p>
          <a:p>
            <a:r>
              <a:rPr lang="en-US" sz="2400" b="1" dirty="0" smtClean="0"/>
              <a:t>60 years for Joshua &amp; the elders</a:t>
            </a:r>
            <a:endParaRPr lang="en-US" sz="2400" dirty="0"/>
          </a:p>
        </p:txBody>
      </p:sp>
      <p:sp>
        <p:nvSpPr>
          <p:cNvPr id="11" name="Up Arrow 10"/>
          <p:cNvSpPr/>
          <p:nvPr/>
        </p:nvSpPr>
        <p:spPr>
          <a:xfrm>
            <a:off x="685800" y="2565663"/>
            <a:ext cx="762000" cy="838200"/>
          </a:xfrm>
          <a:prstGeom prst="upArrow">
            <a:avLst/>
          </a:prstGeom>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239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5400" y="76200"/>
            <a:ext cx="6838950" cy="6624697"/>
          </a:xfrm>
          <a:prstGeom prst="rect">
            <a:avLst/>
          </a:prstGeom>
        </p:spPr>
      </p:pic>
    </p:spTree>
    <p:extLst>
      <p:ext uri="{BB962C8B-B14F-4D97-AF65-F5344CB8AC3E}">
        <p14:creationId xmlns:p14="http://schemas.microsoft.com/office/powerpoint/2010/main" val="34770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4648200"/>
            <a:ext cx="6553200" cy="1384995"/>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rPr>
              <a:t>We do not know the reliability or age of the source manuscripts that these manuscripts were copied from.</a:t>
            </a:r>
            <a:endParaRPr lang="en-US" sz="28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tretch>
            <a:fillRect/>
          </a:stretch>
        </p:blipFill>
        <p:spPr>
          <a:xfrm>
            <a:off x="152400" y="14377"/>
            <a:ext cx="8839200" cy="4054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845478" y="152400"/>
            <a:ext cx="3146122" cy="6524863"/>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Origen, the Alexandrian church father in the early third century, said</a:t>
            </a:r>
            <a:r>
              <a:rPr lang="en-US" sz="2200" dirty="0" smtClean="0">
                <a:effectLst>
                  <a:outerShdw blurRad="38100" dist="38100" dir="2700000" algn="tl">
                    <a:srgbClr val="000000">
                      <a:alpha val="43137"/>
                    </a:srgbClr>
                  </a:outerShdw>
                </a:effectLst>
              </a:rPr>
              <a:t>:</a:t>
            </a:r>
          </a:p>
          <a:p>
            <a:endParaRPr lang="en-US" sz="2200" dirty="0">
              <a:effectLst>
                <a:outerShdw blurRad="38100" dist="38100" dir="2700000" algn="tl">
                  <a:srgbClr val="000000">
                    <a:alpha val="43137"/>
                  </a:srgbClr>
                </a:outerShdw>
              </a:effectLst>
            </a:endParaRPr>
          </a:p>
          <a:p>
            <a:r>
              <a:rPr lang="en-US" sz="2200" dirty="0">
                <a:effectLst>
                  <a:outerShdw blurRad="38100" dist="38100" dir="2700000" algn="tl">
                    <a:srgbClr val="000000">
                      <a:alpha val="43137"/>
                    </a:srgbClr>
                  </a:outerShdw>
                </a:effectLst>
              </a:rPr>
              <a:t>"...the differences among the manuscripts [of the Gospels] have become great, either through the negligence of some copyists or through the perverse audacity of others; they either neglect to check over what they have transcribed, or, in the process of checking, they lengthen or shorten, as they please."</a:t>
            </a:r>
          </a:p>
        </p:txBody>
      </p:sp>
      <p:pic>
        <p:nvPicPr>
          <p:cNvPr id="23554" name="Picture 2" descr="https://upload.wikimedia.org/wikipedia/commons/thumb/2/20/Origen.jpg/800px-Ori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45478" cy="693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1200" y="3810000"/>
            <a:ext cx="2133600" cy="954107"/>
          </a:xfrm>
          <a:prstGeom prst="rect">
            <a:avLst/>
          </a:prstGeom>
          <a:solidFill>
            <a:schemeClr val="bg1">
              <a:alpha val="70000"/>
            </a:schemeClr>
          </a:solidFill>
        </p:spPr>
        <p:txBody>
          <a:bodyPr wrap="square" rtlCol="0">
            <a:spAutoFit/>
          </a:bodyPr>
          <a:lstStyle/>
          <a:p>
            <a:pPr algn="ctr"/>
            <a:r>
              <a:rPr lang="en-US" sz="2800" b="1" dirty="0" smtClean="0">
                <a:effectLst>
                  <a:outerShdw blurRad="38100" dist="38100" dir="2700000" algn="tl">
                    <a:srgbClr val="000000">
                      <a:alpha val="43137"/>
                    </a:srgbClr>
                  </a:outerShdw>
                </a:effectLst>
              </a:rPr>
              <a:t>ORIGEN</a:t>
            </a:r>
          </a:p>
          <a:p>
            <a:pPr algn="ctr"/>
            <a:r>
              <a:rPr lang="en-US" sz="2800" b="1" dirty="0" smtClean="0">
                <a:effectLst>
                  <a:outerShdw blurRad="38100" dist="38100" dir="2700000" algn="tl">
                    <a:srgbClr val="000000">
                      <a:alpha val="43137"/>
                    </a:srgbClr>
                  </a:outerShdw>
                </a:effectLst>
              </a:rPr>
              <a:t>184-253 AD</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3825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1066800"/>
            <a:ext cx="7620000" cy="4585871"/>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Eusebius of Caesarea, </a:t>
            </a:r>
            <a:r>
              <a:rPr lang="en-US" sz="2800" b="1" dirty="0" err="1">
                <a:effectLst>
                  <a:outerShdw blurRad="38100" dist="38100" dir="2700000" algn="tl">
                    <a:srgbClr val="000000">
                      <a:alpha val="43137"/>
                    </a:srgbClr>
                  </a:outerShdw>
                </a:effectLst>
              </a:rPr>
              <a:t>Chronicon</a:t>
            </a:r>
            <a:r>
              <a:rPr lang="en-US" sz="2800" b="1" dirty="0">
                <a:effectLst>
                  <a:outerShdw blurRad="38100" dist="38100" dir="2700000" algn="tl">
                    <a:srgbClr val="000000">
                      <a:alpha val="43137"/>
                    </a:srgbClr>
                  </a:outerShdw>
                </a:effectLst>
              </a:rPr>
              <a:t>, Book </a:t>
            </a:r>
            <a:r>
              <a:rPr lang="en-US" sz="2800" b="1" dirty="0" smtClean="0">
                <a:effectLst>
                  <a:outerShdw blurRad="38100" dist="38100" dir="2700000" algn="tl">
                    <a:srgbClr val="000000">
                      <a:alpha val="43137"/>
                    </a:srgbClr>
                  </a:outerShdw>
                </a:effectLst>
              </a:rPr>
              <a:t>1</a:t>
            </a:r>
          </a:p>
          <a:p>
            <a:endParaRPr lang="en-US" sz="1200" b="1" dirty="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Page 101</a:t>
            </a:r>
            <a:r>
              <a:rPr lang="en-US" sz="2800" dirty="0">
                <a:effectLst>
                  <a:outerShdw blurRad="38100" dist="38100" dir="2700000" algn="tl">
                    <a:srgbClr val="000000">
                      <a:alpha val="43137"/>
                    </a:srgbClr>
                  </a:outerShdw>
                </a:effectLst>
              </a:rPr>
              <a:t>: “…The holy Apostle Paul, in his speech to the Jews in the Acts of the Apostles, says as follows [ 13'19-22 ]: "Joshua destroyed seven nations in the land of Canaan, and he divided the land [amongst the Jews] for 450 </a:t>
            </a:r>
            <a:r>
              <a:rPr lang="en-US" sz="2800" dirty="0" smtClean="0">
                <a:effectLst>
                  <a:outerShdw blurRad="38100" dist="38100" dir="2700000" algn="tl">
                    <a:srgbClr val="000000">
                      <a:alpha val="43137"/>
                    </a:srgbClr>
                  </a:outerShdw>
                </a:effectLst>
              </a:rPr>
              <a:t>years… That </a:t>
            </a:r>
            <a:r>
              <a:rPr lang="en-US" sz="2800" dirty="0">
                <a:effectLst>
                  <a:outerShdw blurRad="38100" dist="38100" dir="2700000" algn="tl">
                    <a:srgbClr val="000000">
                      <a:alpha val="43137"/>
                    </a:srgbClr>
                  </a:outerShdw>
                </a:effectLst>
              </a:rPr>
              <a:t>is what the Apostle says. According to him, there were 534 years after Joshua. As well as the </a:t>
            </a:r>
            <a:r>
              <a:rPr lang="en-US" sz="2800" b="1" u="sng" dirty="0">
                <a:effectLst>
                  <a:outerShdw blurRad="38100" dist="38100" dir="2700000" algn="tl">
                    <a:srgbClr val="000000">
                      <a:alpha val="43137"/>
                    </a:srgbClr>
                  </a:outerShdw>
                </a:effectLst>
              </a:rPr>
              <a:t>450 years, which he assigns to the judges</a:t>
            </a:r>
            <a:r>
              <a:rPr lang="en-US" sz="2800" dirty="0">
                <a:effectLst>
                  <a:outerShdw blurRad="38100" dist="38100" dir="2700000" algn="tl">
                    <a:srgbClr val="000000">
                      <a:alpha val="43137"/>
                    </a:srgbClr>
                  </a:outerShdw>
                </a:effectLst>
              </a:rPr>
              <a:t> until Samuel,” </a:t>
            </a:r>
          </a:p>
        </p:txBody>
      </p:sp>
    </p:spTree>
    <p:extLst>
      <p:ext uri="{BB962C8B-B14F-4D97-AF65-F5344CB8AC3E}">
        <p14:creationId xmlns:p14="http://schemas.microsoft.com/office/powerpoint/2010/main" val="4090351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76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222" y="2462337"/>
            <a:ext cx="3212778" cy="4395664"/>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s://www.logos.com/images/products/21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462336"/>
            <a:ext cx="5969421" cy="43956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28600"/>
            <a:ext cx="8839200" cy="2215991"/>
          </a:xfrm>
          <a:prstGeom prst="rect">
            <a:avLst/>
          </a:prstGeom>
          <a:noFill/>
          <a:effectLst>
            <a:glow rad="139700">
              <a:schemeClr val="accent6">
                <a:satMod val="175000"/>
                <a:alpha val="40000"/>
              </a:schemeClr>
            </a:glow>
          </a:effectLst>
        </p:spPr>
        <p:txBody>
          <a:bodyPr wrap="square" rtlCol="0">
            <a:spAutoFit/>
          </a:bodyPr>
          <a:lstStyle/>
          <a:p>
            <a:r>
              <a:rPr lang="en-US" sz="2400" b="1" u="sng" dirty="0"/>
              <a:t>ALBERT BARNS </a:t>
            </a:r>
            <a:r>
              <a:rPr lang="en-US" sz="2400" b="1" u="sng" dirty="0" smtClean="0"/>
              <a:t>NOTES</a:t>
            </a:r>
            <a:r>
              <a:rPr lang="en-US" sz="2400" dirty="0" smtClean="0"/>
              <a:t>:  Acts </a:t>
            </a:r>
            <a:r>
              <a:rPr lang="en-US" sz="2400" dirty="0"/>
              <a:t>13:20 “About the space of our hundred and fifty years.” This is a most difficult passage, and has exercised all the ingenuity of chronologists. The ancient versions agree with the present Greek text. </a:t>
            </a:r>
            <a:r>
              <a:rPr lang="en-US" sz="2400" u="sng" dirty="0"/>
              <a:t>The difficulty has been to reconcile it with what is said in 1Kings 6:1</a:t>
            </a:r>
            <a:r>
              <a:rPr lang="en-US" sz="2400" dirty="0"/>
              <a:t>…  </a:t>
            </a:r>
          </a:p>
          <a:p>
            <a:endParaRPr lang="en-US" dirty="0"/>
          </a:p>
        </p:txBody>
      </p:sp>
    </p:spTree>
    <p:extLst>
      <p:ext uri="{BB962C8B-B14F-4D97-AF65-F5344CB8AC3E}">
        <p14:creationId xmlns:p14="http://schemas.microsoft.com/office/powerpoint/2010/main" val="4091844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76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222" y="2462337"/>
            <a:ext cx="3212778" cy="43956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28600"/>
            <a:ext cx="8839200" cy="2308324"/>
          </a:xfrm>
          <a:prstGeom prst="rect">
            <a:avLst/>
          </a:prstGeom>
          <a:noFill/>
          <a:effectLst>
            <a:glow rad="139700">
              <a:schemeClr val="accent6">
                <a:satMod val="175000"/>
                <a:alpha val="40000"/>
              </a:schemeClr>
            </a:glow>
          </a:effectLst>
        </p:spPr>
        <p:txBody>
          <a:bodyPr wrap="square" rtlCol="0">
            <a:spAutoFit/>
          </a:bodyPr>
          <a:lstStyle/>
          <a:p>
            <a:r>
              <a:rPr lang="en-US" sz="2400" b="1" u="sng" dirty="0"/>
              <a:t>ALBERT BARNS </a:t>
            </a:r>
            <a:r>
              <a:rPr lang="en-US" sz="2400" b="1" u="sng" dirty="0" smtClean="0"/>
              <a:t>NOTES</a:t>
            </a:r>
            <a:r>
              <a:rPr lang="en-US" sz="2400" dirty="0" smtClean="0"/>
              <a:t>:  Acts 13:20 (continued) </a:t>
            </a:r>
            <a:r>
              <a:rPr lang="en-US" sz="2400" dirty="0"/>
              <a:t>Various ways have been proposed to meet the difficulty. Doddridge renders it, “After these transactions, [which lasted] four hundred and fifty years, he gave them a series of judges,” etc., reckoning from the birth of Isaac, and supposing that Paul meant to refer to this whole time. </a:t>
            </a:r>
            <a:r>
              <a:rPr lang="en-US" sz="2400" dirty="0" smtClean="0"/>
              <a:t> But </a:t>
            </a:r>
            <a:r>
              <a:rPr lang="en-US" sz="2400" dirty="0"/>
              <a:t>to this there are serious objections. </a:t>
            </a:r>
            <a:endParaRPr lang="en-US" dirty="0"/>
          </a:p>
        </p:txBody>
      </p:sp>
      <p:sp>
        <p:nvSpPr>
          <p:cNvPr id="5" name="TextBox 4"/>
          <p:cNvSpPr txBox="1"/>
          <p:nvPr/>
        </p:nvSpPr>
        <p:spPr>
          <a:xfrm>
            <a:off x="228600" y="2667000"/>
            <a:ext cx="5867400" cy="3785652"/>
          </a:xfrm>
          <a:prstGeom prst="rect">
            <a:avLst/>
          </a:prstGeom>
          <a:noFill/>
          <a:effectLst>
            <a:glow rad="139700">
              <a:schemeClr val="accent6">
                <a:satMod val="175000"/>
                <a:alpha val="40000"/>
              </a:schemeClr>
            </a:glow>
          </a:effectLst>
        </p:spPr>
        <p:txBody>
          <a:bodyPr wrap="square" rtlCol="0">
            <a:spAutoFit/>
          </a:bodyPr>
          <a:lstStyle/>
          <a:p>
            <a:r>
              <a:rPr lang="en-US" sz="2000" dirty="0"/>
              <a:t>1. It is a forced and constrained interpretation, and one manifestly made to meet a difficulty. </a:t>
            </a:r>
          </a:p>
          <a:p>
            <a:endParaRPr lang="en-US" sz="2000" dirty="0"/>
          </a:p>
          <a:p>
            <a:r>
              <a:rPr lang="en-US" sz="2000" dirty="0"/>
              <a:t>2. There is no propriety in commencing this period at the birth of Isaac. That was in no manner remarkable, so far as Paul’s narrative was concerned; and Paul had not even referred to it…</a:t>
            </a:r>
          </a:p>
          <a:p>
            <a:endParaRPr lang="en-US" sz="2000" dirty="0"/>
          </a:p>
          <a:p>
            <a:r>
              <a:rPr lang="en-US" sz="2000" dirty="0"/>
              <a:t>3. There is reason to believe that that which is here mentioned was the common chronology of his time. It accords remarkably with that which is used by Josephus</a:t>
            </a:r>
            <a:r>
              <a:rPr lang="en-US" sz="2000" dirty="0" smtClean="0"/>
              <a:t>…. </a:t>
            </a:r>
            <a:endParaRPr lang="en-US" sz="2000" dirty="0"/>
          </a:p>
        </p:txBody>
      </p:sp>
    </p:spTree>
    <p:extLst>
      <p:ext uri="{BB962C8B-B14F-4D97-AF65-F5344CB8AC3E}">
        <p14:creationId xmlns:p14="http://schemas.microsoft.com/office/powerpoint/2010/main" val="9329734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4800"/>
            <a:ext cx="8305800" cy="1143000"/>
          </a:xfrm>
        </p:spPr>
        <p:txBody>
          <a:bodyPr/>
          <a:lstStyle/>
          <a:p>
            <a:pPr eaLnBrk="1" hangingPunct="1"/>
            <a:r>
              <a:rPr lang="en-US" altLang="en-US" b="1" smtClean="0"/>
              <a:t>CONFLICTING SCRIPTURES</a:t>
            </a:r>
          </a:p>
        </p:txBody>
      </p:sp>
      <p:sp>
        <p:nvSpPr>
          <p:cNvPr id="20483" name="Rectangle 3"/>
          <p:cNvSpPr>
            <a:spLocks noGrp="1" noChangeArrowheads="1"/>
          </p:cNvSpPr>
          <p:nvPr>
            <p:ph type="body" idx="1"/>
          </p:nvPr>
        </p:nvSpPr>
        <p:spPr>
          <a:xfrm>
            <a:off x="533400" y="1447800"/>
            <a:ext cx="8229600" cy="2895600"/>
          </a:xfrm>
        </p:spPr>
        <p:txBody>
          <a:bodyPr/>
          <a:lstStyle/>
          <a:p>
            <a:pPr eaLnBrk="1" hangingPunct="1">
              <a:buFontTx/>
              <a:buNone/>
            </a:pPr>
            <a:r>
              <a:rPr lang="en-US" altLang="en-US" dirty="0" smtClean="0"/>
              <a:t>Acts 13:20 says</a:t>
            </a:r>
          </a:p>
          <a:p>
            <a:pPr eaLnBrk="1" hangingPunct="1">
              <a:buFontTx/>
              <a:buNone/>
            </a:pPr>
            <a:r>
              <a:rPr lang="en-US" altLang="en-US" dirty="0" smtClean="0"/>
              <a:t>Period of Judges = 450 years</a:t>
            </a:r>
          </a:p>
          <a:p>
            <a:pPr eaLnBrk="1" hangingPunct="1">
              <a:buFontTx/>
              <a:buNone/>
            </a:pPr>
            <a:endParaRPr lang="en-US" altLang="en-US" sz="1800" dirty="0" smtClean="0"/>
          </a:p>
          <a:p>
            <a:pPr eaLnBrk="1" hangingPunct="1">
              <a:buFontTx/>
              <a:buNone/>
            </a:pPr>
            <a:r>
              <a:rPr lang="en-US" altLang="en-US" dirty="0" smtClean="0"/>
              <a:t>1 Kings 6:1 says </a:t>
            </a:r>
          </a:p>
          <a:p>
            <a:pPr eaLnBrk="1" hangingPunct="1">
              <a:buFontTx/>
              <a:buNone/>
            </a:pPr>
            <a:r>
              <a:rPr lang="en-US" altLang="en-US" dirty="0" smtClean="0"/>
              <a:t>From Exodus to Solomon’s 4</a:t>
            </a:r>
            <a:r>
              <a:rPr lang="en-US" altLang="en-US" baseline="30000" dirty="0" smtClean="0"/>
              <a:t>th</a:t>
            </a:r>
            <a:r>
              <a:rPr lang="en-US" altLang="en-US" dirty="0" smtClean="0"/>
              <a:t> </a:t>
            </a:r>
            <a:r>
              <a:rPr lang="en-US" altLang="en-US" dirty="0" err="1" smtClean="0"/>
              <a:t>yr</a:t>
            </a:r>
            <a:r>
              <a:rPr lang="en-US" altLang="en-US" dirty="0" smtClean="0"/>
              <a:t> = 480 </a:t>
            </a:r>
            <a:r>
              <a:rPr lang="en-US" altLang="en-US" dirty="0" err="1" smtClean="0"/>
              <a:t>yrs</a:t>
            </a:r>
            <a:endParaRPr lang="en-US" altLang="en-US" dirty="0" smtClean="0"/>
          </a:p>
        </p:txBody>
      </p:sp>
      <p:sp>
        <p:nvSpPr>
          <p:cNvPr id="3076" name="Rectangle 4"/>
          <p:cNvSpPr>
            <a:spLocks noChangeArrowheads="1"/>
          </p:cNvSpPr>
          <p:nvPr/>
        </p:nvSpPr>
        <p:spPr bwMode="auto">
          <a:xfrm>
            <a:off x="1447800" y="4572000"/>
            <a:ext cx="6781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dirty="0">
                <a:solidFill>
                  <a:srgbClr val="0066FF"/>
                </a:solidFill>
              </a:rPr>
              <a:t>So how </a:t>
            </a:r>
            <a:r>
              <a:rPr lang="en-US" altLang="en-US" dirty="0" smtClean="0">
                <a:solidFill>
                  <a:srgbClr val="0066FF"/>
                </a:solidFill>
              </a:rPr>
              <a:t>do </a:t>
            </a:r>
            <a:r>
              <a:rPr lang="en-US" altLang="en-US" dirty="0">
                <a:solidFill>
                  <a:srgbClr val="0066FF"/>
                </a:solidFill>
              </a:rPr>
              <a:t>these texts conflict?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875" y="2362200"/>
            <a:ext cx="9144000" cy="2226255"/>
          </a:xfrm>
          <a:prstGeom prst="rect">
            <a:avLst/>
          </a:prstGeom>
        </p:spPr>
      </p:pic>
      <p:pic>
        <p:nvPicPr>
          <p:cNvPr id="9" name="Picture 8"/>
          <p:cNvPicPr>
            <a:picLocks noChangeAspect="1"/>
          </p:cNvPicPr>
          <p:nvPr/>
        </p:nvPicPr>
        <p:blipFill>
          <a:blip r:embed="rId4"/>
          <a:stretch>
            <a:fillRect/>
          </a:stretch>
        </p:blipFill>
        <p:spPr>
          <a:xfrm>
            <a:off x="0" y="0"/>
            <a:ext cx="9267504" cy="2209800"/>
          </a:xfrm>
          <a:prstGeom prst="rect">
            <a:avLst/>
          </a:prstGeom>
        </p:spPr>
      </p:pic>
      <p:pic>
        <p:nvPicPr>
          <p:cNvPr id="26628" name="Picture 4" descr="Image result for sinaitic manuscri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81851"/>
            <a:ext cx="4419600" cy="2176149"/>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byzantine scripture manuscrip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4875" y="4681851"/>
            <a:ext cx="5048193" cy="217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762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1295400"/>
            <a:ext cx="6781800" cy="4093428"/>
          </a:xfrm>
          <a:prstGeom prst="rect">
            <a:avLst/>
          </a:prstGeom>
          <a:noFill/>
        </p:spPr>
        <p:txBody>
          <a:bodyPr wrap="square" rtlCol="0">
            <a:spAutoFit/>
          </a:bodyPr>
          <a:lstStyle/>
          <a:p>
            <a:r>
              <a:rPr lang="en-US" sz="2000" b="1" dirty="0">
                <a:solidFill>
                  <a:srgbClr val="FFE8D1"/>
                </a:solidFill>
                <a:effectLst>
                  <a:glow rad="127000">
                    <a:schemeClr val="tx1"/>
                  </a:glow>
                  <a:outerShdw blurRad="38100" dist="38100" dir="2700000" algn="tl">
                    <a:srgbClr val="000000">
                      <a:alpha val="43137"/>
                    </a:srgbClr>
                  </a:outerShdw>
                </a:effectLst>
              </a:rPr>
              <a:t>Earliest Manuscripts:</a:t>
            </a:r>
          </a:p>
          <a:p>
            <a:r>
              <a:rPr lang="en-US" sz="2000" b="1" dirty="0"/>
              <a:t>AND AFTER DESTROYED NATIONS SEVEN IN LAND OF CANAAN HE </a:t>
            </a:r>
            <a:r>
              <a:rPr lang="en-US" sz="2000" b="1" u="sng" dirty="0" smtClean="0">
                <a:effectLst>
                  <a:outerShdw blurRad="38100" dist="38100" dir="2700000" algn="tl">
                    <a:srgbClr val="000000">
                      <a:alpha val="43137"/>
                    </a:srgbClr>
                  </a:outerShdw>
                </a:effectLst>
              </a:rPr>
              <a:t>DISTRIBUTED </a:t>
            </a:r>
            <a:r>
              <a:rPr lang="en-US" sz="2000" b="1" dirty="0" smtClean="0"/>
              <a:t>BY </a:t>
            </a:r>
            <a:r>
              <a:rPr lang="en-US" sz="2000" b="1" dirty="0"/>
              <a:t>LOT THE </a:t>
            </a:r>
            <a:r>
              <a:rPr lang="en-US" sz="2000" b="1" u="sng" dirty="0">
                <a:effectLst>
                  <a:outerShdw blurRad="38100" dist="38100" dir="2700000" algn="tl">
                    <a:srgbClr val="000000">
                      <a:alpha val="43137"/>
                    </a:srgbClr>
                  </a:outerShdw>
                </a:effectLst>
              </a:rPr>
              <a:t>LAND </a:t>
            </a:r>
            <a:r>
              <a:rPr lang="en-US" sz="2000" b="1" dirty="0"/>
              <a:t>OF THEM AS YEARS </a:t>
            </a:r>
            <a:r>
              <a:rPr lang="en-US" sz="2000" b="1" u="sng" dirty="0">
                <a:effectLst>
                  <a:outerShdw blurRad="38100" dist="38100" dir="2700000" algn="tl">
                    <a:srgbClr val="000000">
                      <a:alpha val="43137"/>
                    </a:srgbClr>
                  </a:outerShdw>
                </a:effectLst>
              </a:rPr>
              <a:t>FOUR HUNDRED AND FIFTY </a:t>
            </a:r>
            <a:r>
              <a:rPr lang="en-US" sz="2000" b="1" dirty="0"/>
              <a:t>AND </a:t>
            </a:r>
            <a:r>
              <a:rPr lang="en-US" sz="2000" b="1" u="sng" dirty="0" smtClean="0">
                <a:solidFill>
                  <a:srgbClr val="0000FF"/>
                </a:solidFill>
              </a:rPr>
              <a:t>AFTER</a:t>
            </a:r>
            <a:r>
              <a:rPr lang="en-US" sz="2000" b="1" dirty="0" smtClean="0"/>
              <a:t> THESE </a:t>
            </a:r>
            <a:r>
              <a:rPr lang="en-US" sz="2000" b="1" dirty="0"/>
              <a:t>HE GAVE </a:t>
            </a:r>
            <a:r>
              <a:rPr lang="en-US" sz="2000" b="1" u="sng" dirty="0">
                <a:effectLst>
                  <a:outerShdw blurRad="38100" dist="38100" dir="2700000" algn="tl">
                    <a:srgbClr val="000000">
                      <a:alpha val="43137"/>
                    </a:srgbClr>
                  </a:outerShdw>
                </a:effectLst>
              </a:rPr>
              <a:t>JUDGES</a:t>
            </a:r>
            <a:r>
              <a:rPr lang="en-US" sz="2000" b="1" dirty="0"/>
              <a:t> UNTIL SAMUEL THE PROPHET</a:t>
            </a:r>
            <a:r>
              <a:rPr lang="en-US" sz="2000" b="1" dirty="0" smtClean="0"/>
              <a:t>.</a:t>
            </a:r>
          </a:p>
          <a:p>
            <a:endParaRPr lang="en-US" sz="2000" b="1" dirty="0" smtClean="0"/>
          </a:p>
          <a:p>
            <a:r>
              <a:rPr lang="en-US" sz="2000" b="1" dirty="0" smtClean="0">
                <a:solidFill>
                  <a:srgbClr val="FFE8D1"/>
                </a:solidFill>
                <a:effectLst>
                  <a:glow rad="127000">
                    <a:schemeClr val="tx1"/>
                  </a:glow>
                </a:effectLst>
              </a:rPr>
              <a:t>Later </a:t>
            </a:r>
            <a:r>
              <a:rPr lang="en-US" sz="2000" b="1" dirty="0">
                <a:solidFill>
                  <a:srgbClr val="FFE8D1"/>
                </a:solidFill>
                <a:effectLst>
                  <a:glow rad="127000">
                    <a:schemeClr val="tx1"/>
                  </a:glow>
                </a:effectLst>
              </a:rPr>
              <a:t>Manuscripts:</a:t>
            </a:r>
          </a:p>
          <a:p>
            <a:r>
              <a:rPr lang="en-US" sz="2000" b="1" dirty="0"/>
              <a:t>AND AFTER DESTROYED NATIONS SEVEN IN LAND OF CANAAN HE </a:t>
            </a:r>
            <a:r>
              <a:rPr lang="en-US" sz="2000" b="1" u="sng" dirty="0" smtClean="0">
                <a:effectLst>
                  <a:outerShdw blurRad="38100" dist="38100" dir="2700000" algn="tl">
                    <a:srgbClr val="000000">
                      <a:alpha val="43137"/>
                    </a:srgbClr>
                  </a:outerShdw>
                </a:effectLst>
              </a:rPr>
              <a:t>DISTRIBUTED</a:t>
            </a:r>
            <a:r>
              <a:rPr lang="en-US" sz="2000" b="1" dirty="0" smtClean="0"/>
              <a:t> BY </a:t>
            </a:r>
            <a:r>
              <a:rPr lang="en-US" sz="2000" b="1" dirty="0"/>
              <a:t>LOT TO THEM THE </a:t>
            </a:r>
            <a:r>
              <a:rPr lang="en-US" sz="2000" b="1" u="sng" dirty="0">
                <a:effectLst>
                  <a:outerShdw blurRad="38100" dist="38100" dir="2700000" algn="tl">
                    <a:srgbClr val="000000">
                      <a:alpha val="43137"/>
                    </a:srgbClr>
                  </a:outerShdw>
                </a:effectLst>
              </a:rPr>
              <a:t>LAND</a:t>
            </a:r>
            <a:r>
              <a:rPr lang="en-US" sz="2000" b="1" dirty="0"/>
              <a:t> OF THEM AND </a:t>
            </a:r>
            <a:r>
              <a:rPr lang="en-US" sz="2000" b="1" u="sng" dirty="0">
                <a:solidFill>
                  <a:srgbClr val="0000FF"/>
                </a:solidFill>
              </a:rPr>
              <a:t>AFTER</a:t>
            </a:r>
            <a:r>
              <a:rPr lang="en-US" sz="2000" b="1" dirty="0"/>
              <a:t> THESE AS YEARS </a:t>
            </a:r>
            <a:r>
              <a:rPr lang="en-US" sz="2000" b="1" u="sng" dirty="0" smtClean="0">
                <a:effectLst>
                  <a:outerShdw blurRad="38100" dist="38100" dir="2700000" algn="tl">
                    <a:srgbClr val="000000">
                      <a:alpha val="43137"/>
                    </a:srgbClr>
                  </a:outerShdw>
                </a:effectLst>
              </a:rPr>
              <a:t>FOUR HUNDRED </a:t>
            </a:r>
            <a:r>
              <a:rPr lang="en-US" sz="2000" b="1" u="sng" dirty="0">
                <a:effectLst>
                  <a:outerShdw blurRad="38100" dist="38100" dir="2700000" algn="tl">
                    <a:srgbClr val="000000">
                      <a:alpha val="43137"/>
                    </a:srgbClr>
                  </a:outerShdw>
                </a:effectLst>
              </a:rPr>
              <a:t>AND FIFTY</a:t>
            </a:r>
            <a:r>
              <a:rPr lang="en-US" sz="2000" b="1" dirty="0"/>
              <a:t> HE GIVES </a:t>
            </a:r>
            <a:r>
              <a:rPr lang="en-US" sz="2000" b="1" u="sng" dirty="0">
                <a:effectLst>
                  <a:outerShdw blurRad="38100" dist="38100" dir="2700000" algn="tl">
                    <a:srgbClr val="000000">
                      <a:alpha val="43137"/>
                    </a:srgbClr>
                  </a:outerShdw>
                </a:effectLst>
              </a:rPr>
              <a:t>JUDGES</a:t>
            </a:r>
            <a:r>
              <a:rPr lang="en-US" sz="2000" b="1" dirty="0"/>
              <a:t> UNTIL SAMUEL THE PROPHET.</a:t>
            </a:r>
          </a:p>
        </p:txBody>
      </p:sp>
      <p:sp>
        <p:nvSpPr>
          <p:cNvPr id="3" name="TextBox 2"/>
          <p:cNvSpPr txBox="1"/>
          <p:nvPr/>
        </p:nvSpPr>
        <p:spPr>
          <a:xfrm>
            <a:off x="4724400" y="76200"/>
            <a:ext cx="2362200" cy="461665"/>
          </a:xfrm>
          <a:prstGeom prst="rect">
            <a:avLst/>
          </a:prstGeom>
          <a:noFill/>
        </p:spPr>
        <p:txBody>
          <a:bodyPr wrap="square" rtlCol="0">
            <a:spAutoFit/>
          </a:bodyPr>
          <a:lstStyle/>
          <a:p>
            <a:r>
              <a:rPr lang="en-US" sz="2400" b="1" dirty="0" smtClean="0"/>
              <a:t>Acts 13:19-21</a:t>
            </a:r>
            <a:endParaRPr lang="en-US" sz="2400" b="1" dirty="0"/>
          </a:p>
        </p:txBody>
      </p:sp>
    </p:spTree>
    <p:extLst>
      <p:ext uri="{BB962C8B-B14F-4D97-AF65-F5344CB8AC3E}">
        <p14:creationId xmlns:p14="http://schemas.microsoft.com/office/powerpoint/2010/main" val="3156499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1295400"/>
            <a:ext cx="6781800" cy="1938992"/>
          </a:xfrm>
          <a:prstGeom prst="rect">
            <a:avLst/>
          </a:prstGeom>
          <a:noFill/>
        </p:spPr>
        <p:txBody>
          <a:bodyPr wrap="square" rtlCol="0">
            <a:spAutoFit/>
          </a:bodyPr>
          <a:lstStyle/>
          <a:p>
            <a:r>
              <a:rPr lang="en-US" sz="2000" b="1" dirty="0">
                <a:solidFill>
                  <a:srgbClr val="FFE8D1"/>
                </a:solidFill>
                <a:effectLst>
                  <a:glow rad="127000">
                    <a:schemeClr val="tx1"/>
                  </a:glow>
                  <a:outerShdw blurRad="38100" dist="38100" dir="2700000" algn="tl">
                    <a:srgbClr val="000000">
                      <a:alpha val="43137"/>
                    </a:srgbClr>
                  </a:outerShdw>
                </a:effectLst>
              </a:rPr>
              <a:t>Earliest Manuscripts:</a:t>
            </a:r>
          </a:p>
          <a:p>
            <a:r>
              <a:rPr lang="en-US" sz="2000" b="1" dirty="0"/>
              <a:t>AND AFTER DESTROYED NATIONS SEVEN IN LAND OF CANAAN HE </a:t>
            </a:r>
            <a:r>
              <a:rPr lang="en-US" sz="2000" b="1" u="sng" dirty="0" smtClean="0">
                <a:effectLst>
                  <a:outerShdw blurRad="38100" dist="38100" dir="2700000" algn="tl">
                    <a:srgbClr val="000000">
                      <a:alpha val="43137"/>
                    </a:srgbClr>
                  </a:outerShdw>
                </a:effectLst>
              </a:rPr>
              <a:t>DISTRIBUTED </a:t>
            </a:r>
            <a:r>
              <a:rPr lang="en-US" sz="2000" b="1" dirty="0" smtClean="0"/>
              <a:t>BY </a:t>
            </a:r>
            <a:r>
              <a:rPr lang="en-US" sz="2000" b="1" dirty="0"/>
              <a:t>LOT THE </a:t>
            </a:r>
            <a:r>
              <a:rPr lang="en-US" sz="2000" b="1" u="sng" dirty="0">
                <a:effectLst>
                  <a:outerShdw blurRad="38100" dist="38100" dir="2700000" algn="tl">
                    <a:srgbClr val="000000">
                      <a:alpha val="43137"/>
                    </a:srgbClr>
                  </a:outerShdw>
                </a:effectLst>
              </a:rPr>
              <a:t>LAND </a:t>
            </a:r>
            <a:r>
              <a:rPr lang="en-US" sz="2000" b="1" dirty="0"/>
              <a:t>OF THEM AS YEARS </a:t>
            </a:r>
            <a:r>
              <a:rPr lang="en-US" sz="2000" b="1" u="sng" dirty="0">
                <a:effectLst>
                  <a:outerShdw blurRad="38100" dist="38100" dir="2700000" algn="tl">
                    <a:srgbClr val="000000">
                      <a:alpha val="43137"/>
                    </a:srgbClr>
                  </a:outerShdw>
                </a:effectLst>
              </a:rPr>
              <a:t>FOUR HUNDRED AND FIFTY </a:t>
            </a:r>
            <a:r>
              <a:rPr lang="en-US" sz="2000" b="1" dirty="0"/>
              <a:t>AND </a:t>
            </a:r>
            <a:r>
              <a:rPr lang="en-US" sz="2000" b="1" u="sng" dirty="0" smtClean="0">
                <a:solidFill>
                  <a:srgbClr val="0000FF"/>
                </a:solidFill>
              </a:rPr>
              <a:t>AFTER</a:t>
            </a:r>
            <a:r>
              <a:rPr lang="en-US" sz="2000" b="1" dirty="0" smtClean="0"/>
              <a:t> THESE </a:t>
            </a:r>
            <a:r>
              <a:rPr lang="en-US" sz="2000" b="1" dirty="0"/>
              <a:t>HE GAVE </a:t>
            </a:r>
            <a:r>
              <a:rPr lang="en-US" sz="2000" b="1" u="sng" dirty="0">
                <a:effectLst>
                  <a:outerShdw blurRad="38100" dist="38100" dir="2700000" algn="tl">
                    <a:srgbClr val="000000">
                      <a:alpha val="43137"/>
                    </a:srgbClr>
                  </a:outerShdw>
                </a:effectLst>
              </a:rPr>
              <a:t>JUDGES</a:t>
            </a:r>
            <a:r>
              <a:rPr lang="en-US" sz="2000" b="1" dirty="0"/>
              <a:t> UNTIL SAMUEL THE PROPHET</a:t>
            </a:r>
            <a:r>
              <a:rPr lang="en-US" sz="2000" b="1" dirty="0" smtClean="0"/>
              <a:t>.</a:t>
            </a:r>
            <a:endParaRPr lang="en-US" sz="2000" b="1" dirty="0"/>
          </a:p>
        </p:txBody>
      </p:sp>
      <p:sp>
        <p:nvSpPr>
          <p:cNvPr id="3" name="TextBox 2"/>
          <p:cNvSpPr txBox="1"/>
          <p:nvPr/>
        </p:nvSpPr>
        <p:spPr>
          <a:xfrm>
            <a:off x="1245079" y="3352800"/>
            <a:ext cx="6679721" cy="2308324"/>
          </a:xfrm>
          <a:prstGeom prst="rect">
            <a:avLst/>
          </a:prstGeom>
          <a:noFill/>
          <a:effectLst>
            <a:glow rad="101600">
              <a:schemeClr val="accent6">
                <a:satMod val="175000"/>
                <a:alpha val="40000"/>
              </a:schemeClr>
            </a:glow>
            <a:innerShdw blurRad="63500" dist="50800" dir="8100000">
              <a:prstClr val="black">
                <a:alpha val="50000"/>
              </a:prstClr>
            </a:innerShdw>
            <a:softEdge rad="317500"/>
          </a:effectLst>
        </p:spPr>
        <p:txBody>
          <a:bodyPr wrap="square" rtlCol="0">
            <a:spAutoFit/>
          </a:bodyPr>
          <a:lstStyle/>
          <a:p>
            <a:r>
              <a:rPr lang="en-US" sz="2400" b="1" u="sng" dirty="0" smtClean="0">
                <a:solidFill>
                  <a:srgbClr val="0000FF"/>
                </a:solidFill>
              </a:rPr>
              <a:t>NASV:</a:t>
            </a:r>
            <a:r>
              <a:rPr lang="en-US" sz="2400" dirty="0" smtClean="0"/>
              <a:t> </a:t>
            </a:r>
            <a:r>
              <a:rPr lang="en-US" sz="2400" dirty="0" smtClean="0">
                <a:effectLst>
                  <a:outerShdw blurRad="38100" dist="38100" dir="2700000" algn="tl">
                    <a:srgbClr val="000000">
                      <a:alpha val="43137"/>
                    </a:srgbClr>
                  </a:outerShdw>
                </a:effectLst>
              </a:rPr>
              <a:t>“19  </a:t>
            </a:r>
            <a:r>
              <a:rPr lang="en-US" sz="2400" dirty="0">
                <a:effectLst>
                  <a:outerShdw blurRad="38100" dist="38100" dir="2700000" algn="tl">
                    <a:srgbClr val="000000">
                      <a:alpha val="43137"/>
                    </a:srgbClr>
                  </a:outerShdw>
                </a:effectLst>
              </a:rPr>
              <a:t>"When He had destroyed seven nations in the land of Canaan, He distributed their land as an inheritance— </a:t>
            </a:r>
            <a:r>
              <a:rPr lang="en-US" sz="2400" b="1" u="sng" dirty="0">
                <a:solidFill>
                  <a:srgbClr val="0000FF"/>
                </a:solidFill>
                <a:effectLst>
                  <a:outerShdw blurRad="38100" dist="38100" dir="2700000" algn="tl">
                    <a:srgbClr val="000000">
                      <a:alpha val="43137"/>
                    </a:srgbClr>
                  </a:outerShdw>
                </a:effectLst>
              </a:rPr>
              <a:t>all of which took </a:t>
            </a:r>
            <a:r>
              <a:rPr lang="en-US" sz="2400" dirty="0">
                <a:effectLst>
                  <a:outerShdw blurRad="38100" dist="38100" dir="2700000" algn="tl">
                    <a:srgbClr val="000000">
                      <a:alpha val="43137"/>
                    </a:srgbClr>
                  </a:outerShdw>
                </a:effectLst>
              </a:rPr>
              <a:t>about four hundred and fifty years</a:t>
            </a:r>
            <a:r>
              <a:rPr lang="en-US" sz="2400" dirty="0" smtClean="0">
                <a:effectLst>
                  <a:outerShdw blurRad="38100" dist="38100" dir="2700000" algn="tl">
                    <a:srgbClr val="000000">
                      <a:alpha val="43137"/>
                    </a:srgbClr>
                  </a:outerShdw>
                </a:effectLst>
              </a:rPr>
              <a:t>.  20  </a:t>
            </a:r>
            <a:r>
              <a:rPr lang="en-US" sz="2400" dirty="0">
                <a:effectLst>
                  <a:outerShdw blurRad="38100" dist="38100" dir="2700000" algn="tl">
                    <a:srgbClr val="000000">
                      <a:alpha val="43137"/>
                    </a:srgbClr>
                  </a:outerShdw>
                </a:effectLst>
              </a:rPr>
              <a:t>"After these things He gave them judges until Samuel the prophet</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4" name="TextBox 3"/>
          <p:cNvSpPr txBox="1"/>
          <p:nvPr/>
        </p:nvSpPr>
        <p:spPr>
          <a:xfrm>
            <a:off x="4724400" y="76200"/>
            <a:ext cx="2362200" cy="461665"/>
          </a:xfrm>
          <a:prstGeom prst="rect">
            <a:avLst/>
          </a:prstGeom>
          <a:noFill/>
        </p:spPr>
        <p:txBody>
          <a:bodyPr wrap="square" rtlCol="0">
            <a:spAutoFit/>
          </a:bodyPr>
          <a:lstStyle/>
          <a:p>
            <a:r>
              <a:rPr lang="en-US" sz="2400" b="1" dirty="0" smtClean="0"/>
              <a:t>Acts 13:19-21</a:t>
            </a:r>
            <a:endParaRPr lang="en-US" sz="2400" b="1" dirty="0"/>
          </a:p>
        </p:txBody>
      </p:sp>
    </p:spTree>
    <p:extLst>
      <p:ext uri="{BB962C8B-B14F-4D97-AF65-F5344CB8AC3E}">
        <p14:creationId xmlns:p14="http://schemas.microsoft.com/office/powerpoint/2010/main" val="293076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839200" cy="3693319"/>
          </a:xfrm>
          <a:prstGeom prst="rect">
            <a:avLst/>
          </a:prstGeom>
          <a:solidFill>
            <a:schemeClr val="tx1">
              <a:alpha val="50000"/>
            </a:schemeClr>
          </a:solidFill>
        </p:spPr>
        <p:txBody>
          <a:bodyPr wrap="square" rtlCol="0">
            <a:spAutoFit/>
          </a:bodyPr>
          <a:lstStyle/>
          <a:p>
            <a:r>
              <a:rPr lang="en-US" sz="2600" b="1" u="sng" dirty="0">
                <a:solidFill>
                  <a:schemeClr val="bg1"/>
                </a:solidFill>
              </a:rPr>
              <a:t>Acts </a:t>
            </a:r>
            <a:r>
              <a:rPr lang="en-US" sz="2600" b="1" u="sng" dirty="0" smtClean="0">
                <a:solidFill>
                  <a:schemeClr val="bg1"/>
                </a:solidFill>
              </a:rPr>
              <a:t>13:17-20:</a:t>
            </a:r>
            <a:r>
              <a:rPr lang="en-US" sz="2600" dirty="0" smtClean="0">
                <a:solidFill>
                  <a:schemeClr val="bg1"/>
                </a:solidFill>
              </a:rPr>
              <a:t> (NASV</a:t>
            </a:r>
            <a:r>
              <a:rPr lang="en-US" sz="2600" dirty="0">
                <a:solidFill>
                  <a:schemeClr val="bg1"/>
                </a:solidFill>
              </a:rPr>
              <a:t>) </a:t>
            </a:r>
            <a:r>
              <a:rPr lang="en-US" sz="2600" dirty="0" smtClean="0">
                <a:solidFill>
                  <a:schemeClr val="bg1"/>
                </a:solidFill>
              </a:rPr>
              <a:t>“17  </a:t>
            </a:r>
            <a:r>
              <a:rPr lang="en-US" sz="2600" dirty="0">
                <a:solidFill>
                  <a:schemeClr val="bg1"/>
                </a:solidFill>
              </a:rPr>
              <a:t>"The God of this people Israel </a:t>
            </a:r>
            <a:r>
              <a:rPr lang="en-US" sz="2600" b="1" u="sng" dirty="0">
                <a:solidFill>
                  <a:schemeClr val="bg1"/>
                </a:solidFill>
              </a:rPr>
              <a:t>chose our fathers </a:t>
            </a:r>
            <a:r>
              <a:rPr lang="en-US" sz="2600" dirty="0">
                <a:solidFill>
                  <a:schemeClr val="bg1"/>
                </a:solidFill>
              </a:rPr>
              <a:t>and made the people great during their stay in the land of Egypt, and with an uplifted arm He led them out from it</a:t>
            </a:r>
            <a:r>
              <a:rPr lang="en-US" sz="2600" dirty="0" smtClean="0">
                <a:solidFill>
                  <a:schemeClr val="bg1"/>
                </a:solidFill>
              </a:rPr>
              <a:t>.  18  </a:t>
            </a:r>
            <a:r>
              <a:rPr lang="en-US" sz="2600" dirty="0">
                <a:solidFill>
                  <a:schemeClr val="bg1"/>
                </a:solidFill>
              </a:rPr>
              <a:t>"For a period of about forty years He put up with them in the wilderness</a:t>
            </a:r>
            <a:r>
              <a:rPr lang="en-US" sz="2600" dirty="0" smtClean="0">
                <a:solidFill>
                  <a:schemeClr val="bg1"/>
                </a:solidFill>
              </a:rPr>
              <a:t>.  19  </a:t>
            </a:r>
            <a:r>
              <a:rPr lang="en-US" sz="2600" dirty="0">
                <a:solidFill>
                  <a:schemeClr val="bg1"/>
                </a:solidFill>
              </a:rPr>
              <a:t>"When He had destroyed seven nations in the land of Canaan, He distributed their land as an </a:t>
            </a:r>
            <a:r>
              <a:rPr lang="en-US" sz="2600" dirty="0" smtClean="0">
                <a:solidFill>
                  <a:schemeClr val="bg1"/>
                </a:solidFill>
              </a:rPr>
              <a:t>inheritance - </a:t>
            </a:r>
            <a:r>
              <a:rPr lang="en-US" sz="2600" b="1" u="sng" dirty="0">
                <a:solidFill>
                  <a:schemeClr val="bg1"/>
                </a:solidFill>
              </a:rPr>
              <a:t>all of which took about four hundred and fifty years</a:t>
            </a:r>
            <a:r>
              <a:rPr lang="en-US" sz="2600" dirty="0" smtClean="0">
                <a:solidFill>
                  <a:schemeClr val="bg1"/>
                </a:solidFill>
              </a:rPr>
              <a:t>.  20  </a:t>
            </a:r>
            <a:r>
              <a:rPr lang="en-US" sz="2600" dirty="0">
                <a:solidFill>
                  <a:schemeClr val="bg1"/>
                </a:solidFill>
              </a:rPr>
              <a:t>"After these things He gave them judges until Samuel the prophet.</a:t>
            </a:r>
          </a:p>
        </p:txBody>
      </p:sp>
    </p:spTree>
    <p:extLst>
      <p:ext uri="{BB962C8B-B14F-4D97-AF65-F5344CB8AC3E}">
        <p14:creationId xmlns:p14="http://schemas.microsoft.com/office/powerpoint/2010/main" val="25559082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610600" cy="2215991"/>
          </a:xfrm>
          <a:prstGeom prst="rect">
            <a:avLst/>
          </a:prstGeom>
          <a:noFill/>
        </p:spPr>
        <p:txBody>
          <a:bodyPr wrap="square" rtlCol="0">
            <a:spAutoFit/>
          </a:bodyPr>
          <a:lstStyle/>
          <a:p>
            <a:r>
              <a:rPr lang="en-US" sz="2300" b="1" u="sng" dirty="0" smtClean="0"/>
              <a:t>Genesis 18:17-18 </a:t>
            </a:r>
            <a:r>
              <a:rPr lang="en-US" sz="2300" dirty="0" smtClean="0"/>
              <a:t>(NASV) “17 The </a:t>
            </a:r>
            <a:r>
              <a:rPr lang="en-US" sz="2300" dirty="0"/>
              <a:t>LORD said, “Shall I hide from </a:t>
            </a:r>
            <a:r>
              <a:rPr lang="en-US" sz="2300" b="1" u="sng" dirty="0"/>
              <a:t>Abraham</a:t>
            </a:r>
            <a:r>
              <a:rPr lang="en-US" sz="2300" dirty="0"/>
              <a:t> what I am about to do, </a:t>
            </a:r>
            <a:r>
              <a:rPr lang="en-US" sz="2300" dirty="0" smtClean="0"/>
              <a:t>18 since </a:t>
            </a:r>
            <a:r>
              <a:rPr lang="en-US" sz="2300" dirty="0"/>
              <a:t>Abraham will surely become a great and mighty nation, and in him all the nations of the earth will be blessed? </a:t>
            </a:r>
            <a:r>
              <a:rPr lang="en-US" sz="2300" dirty="0" smtClean="0"/>
              <a:t>19 “</a:t>
            </a:r>
            <a:r>
              <a:rPr lang="en-US" sz="2300" dirty="0"/>
              <a:t>For </a:t>
            </a:r>
            <a:r>
              <a:rPr lang="en-US" sz="2300" b="1" u="sng" dirty="0"/>
              <a:t>I have chosen him</a:t>
            </a:r>
            <a:r>
              <a:rPr lang="en-US" sz="2300" dirty="0"/>
              <a:t>, so that he may command his children and his household after him to keep the way of the LORD by doing righteousness and </a:t>
            </a:r>
            <a:r>
              <a:rPr lang="en-US" sz="2300" dirty="0" smtClean="0"/>
              <a:t>justice…”</a:t>
            </a:r>
          </a:p>
        </p:txBody>
      </p:sp>
      <p:pic>
        <p:nvPicPr>
          <p:cNvPr id="2355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93188"/>
            <a:ext cx="9129623" cy="456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1832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839200" cy="3693319"/>
          </a:xfrm>
          <a:prstGeom prst="rect">
            <a:avLst/>
          </a:prstGeom>
          <a:solidFill>
            <a:schemeClr val="tx1">
              <a:alpha val="50000"/>
            </a:schemeClr>
          </a:solidFill>
        </p:spPr>
        <p:txBody>
          <a:bodyPr wrap="square" rtlCol="0">
            <a:spAutoFit/>
          </a:bodyPr>
          <a:lstStyle/>
          <a:p>
            <a:r>
              <a:rPr lang="en-US" sz="2600" b="1" u="sng" dirty="0">
                <a:solidFill>
                  <a:schemeClr val="bg1"/>
                </a:solidFill>
              </a:rPr>
              <a:t>Acts </a:t>
            </a:r>
            <a:r>
              <a:rPr lang="en-US" sz="2600" b="1" u="sng" dirty="0" smtClean="0">
                <a:solidFill>
                  <a:schemeClr val="bg1"/>
                </a:solidFill>
              </a:rPr>
              <a:t>13:17-20:</a:t>
            </a:r>
            <a:r>
              <a:rPr lang="en-US" sz="2600" dirty="0" smtClean="0">
                <a:solidFill>
                  <a:schemeClr val="bg1"/>
                </a:solidFill>
              </a:rPr>
              <a:t> (NASV</a:t>
            </a:r>
            <a:r>
              <a:rPr lang="en-US" sz="2600" dirty="0">
                <a:solidFill>
                  <a:schemeClr val="bg1"/>
                </a:solidFill>
              </a:rPr>
              <a:t>) </a:t>
            </a:r>
            <a:r>
              <a:rPr lang="en-US" sz="2600" dirty="0" smtClean="0">
                <a:solidFill>
                  <a:schemeClr val="bg1"/>
                </a:solidFill>
              </a:rPr>
              <a:t>“17  </a:t>
            </a:r>
            <a:r>
              <a:rPr lang="en-US" sz="2600" dirty="0">
                <a:solidFill>
                  <a:schemeClr val="bg1"/>
                </a:solidFill>
              </a:rPr>
              <a:t>"The God of this people Israel </a:t>
            </a:r>
            <a:r>
              <a:rPr lang="en-US" sz="2600" b="1" u="sng" dirty="0">
                <a:solidFill>
                  <a:schemeClr val="bg1"/>
                </a:solidFill>
              </a:rPr>
              <a:t>chose our fathers </a:t>
            </a:r>
            <a:r>
              <a:rPr lang="en-US" sz="2600" dirty="0">
                <a:solidFill>
                  <a:schemeClr val="bg1"/>
                </a:solidFill>
              </a:rPr>
              <a:t>and made the people great during their stay in the land of Egypt, and with an uplifted arm He led them out from it</a:t>
            </a:r>
            <a:r>
              <a:rPr lang="en-US" sz="2600" dirty="0" smtClean="0">
                <a:solidFill>
                  <a:schemeClr val="bg1"/>
                </a:solidFill>
              </a:rPr>
              <a:t>.  18  </a:t>
            </a:r>
            <a:r>
              <a:rPr lang="en-US" sz="2600" dirty="0">
                <a:solidFill>
                  <a:schemeClr val="bg1"/>
                </a:solidFill>
              </a:rPr>
              <a:t>"For a period of about forty years He put up with them in the wilderness</a:t>
            </a:r>
            <a:r>
              <a:rPr lang="en-US" sz="2600" dirty="0" smtClean="0">
                <a:solidFill>
                  <a:schemeClr val="bg1"/>
                </a:solidFill>
              </a:rPr>
              <a:t>.  19  </a:t>
            </a:r>
            <a:r>
              <a:rPr lang="en-US" sz="2600" dirty="0">
                <a:solidFill>
                  <a:schemeClr val="bg1"/>
                </a:solidFill>
              </a:rPr>
              <a:t>"When He had destroyed seven nations in the land of Canaan, He distributed their land as an inheritance— </a:t>
            </a:r>
            <a:r>
              <a:rPr lang="en-US" sz="2600" b="1" u="sng" dirty="0">
                <a:solidFill>
                  <a:schemeClr val="bg1"/>
                </a:solidFill>
              </a:rPr>
              <a:t>all of which took about four hundred and fifty years</a:t>
            </a:r>
            <a:r>
              <a:rPr lang="en-US" sz="2600" dirty="0" smtClean="0">
                <a:solidFill>
                  <a:schemeClr val="bg1"/>
                </a:solidFill>
              </a:rPr>
              <a:t>.  20  </a:t>
            </a:r>
            <a:r>
              <a:rPr lang="en-US" sz="2600" dirty="0">
                <a:solidFill>
                  <a:schemeClr val="bg1"/>
                </a:solidFill>
              </a:rPr>
              <a:t>"After these things He gave them judges until Samuel the prophet.</a:t>
            </a:r>
          </a:p>
        </p:txBody>
      </p:sp>
    </p:spTree>
    <p:extLst>
      <p:ext uri="{BB962C8B-B14F-4D97-AF65-F5344CB8AC3E}">
        <p14:creationId xmlns:p14="http://schemas.microsoft.com/office/powerpoint/2010/main" val="12809849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304800"/>
            <a:ext cx="8715259" cy="4876800"/>
          </a:xfrm>
          <a:prstGeom prst="rect">
            <a:avLst/>
          </a:prstGeom>
        </p:spPr>
      </p:pic>
    </p:spTree>
    <p:extLst>
      <p:ext uri="{BB962C8B-B14F-4D97-AF65-F5344CB8AC3E}">
        <p14:creationId xmlns:p14="http://schemas.microsoft.com/office/powerpoint/2010/main" val="2094841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8600" y="307129"/>
            <a:ext cx="8763000" cy="4683971"/>
          </a:xfrm>
          <a:prstGeom prst="rect">
            <a:avLst/>
          </a:prstGeom>
        </p:spPr>
      </p:pic>
      <p:sp>
        <p:nvSpPr>
          <p:cNvPr id="6" name="TextBox 5"/>
          <p:cNvSpPr txBox="1"/>
          <p:nvPr/>
        </p:nvSpPr>
        <p:spPr>
          <a:xfrm>
            <a:off x="751936" y="5334000"/>
            <a:ext cx="8382000" cy="892552"/>
          </a:xfrm>
          <a:prstGeom prst="rect">
            <a:avLst/>
          </a:prstGeom>
          <a:noFill/>
        </p:spPr>
        <p:txBody>
          <a:bodyPr wrap="square" rtlCol="0">
            <a:spAutoFit/>
          </a:bodyPr>
          <a:lstStyle/>
          <a:p>
            <a:r>
              <a:rPr lang="en-US" sz="2600" dirty="0" smtClean="0">
                <a:effectLst>
                  <a:outerShdw blurRad="38100" dist="38100" dir="2700000" algn="tl">
                    <a:srgbClr val="000000">
                      <a:alpha val="43137"/>
                    </a:srgbClr>
                  </a:outerShdw>
                </a:effectLst>
              </a:rPr>
              <a:t>Eusebius “Years” reconciled to the 430 years of Galatians 3:17 and the 400 years of Genesis 15:13</a:t>
            </a:r>
            <a:endParaRPr lang="en-US" sz="2600" dirty="0">
              <a:effectLst>
                <a:outerShdw blurRad="38100" dist="38100" dir="2700000" algn="tl">
                  <a:srgbClr val="000000">
                    <a:alpha val="43137"/>
                  </a:srgbClr>
                </a:outerShdw>
              </a:effectLst>
            </a:endParaRPr>
          </a:p>
        </p:txBody>
      </p:sp>
      <p:sp>
        <p:nvSpPr>
          <p:cNvPr id="3" name="Up Arrow 2"/>
          <p:cNvSpPr/>
          <p:nvPr/>
        </p:nvSpPr>
        <p:spPr>
          <a:xfrm>
            <a:off x="7467600" y="3810000"/>
            <a:ext cx="457200" cy="685800"/>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8458200" y="3810000"/>
            <a:ext cx="457200" cy="685800"/>
          </a:xfrm>
          <a:prstGeom prst="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8222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3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2807" y="228601"/>
            <a:ext cx="7911593" cy="6411502"/>
          </a:xfrm>
          <a:prstGeom prst="rect">
            <a:avLst/>
          </a:prstGeom>
        </p:spPr>
      </p:pic>
    </p:spTree>
    <p:extLst>
      <p:ext uri="{BB962C8B-B14F-4D97-AF65-F5344CB8AC3E}">
        <p14:creationId xmlns:p14="http://schemas.microsoft.com/office/powerpoint/2010/main" val="22242573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28600"/>
            <a:ext cx="8839200" cy="3970318"/>
          </a:xfrm>
          <a:prstGeom prst="rect">
            <a:avLst/>
          </a:prstGeom>
          <a:solidFill>
            <a:schemeClr val="tx1">
              <a:alpha val="50000"/>
            </a:schemeClr>
          </a:solidFill>
        </p:spPr>
        <p:txBody>
          <a:bodyPr wrap="square" rtlCol="0">
            <a:spAutoFit/>
          </a:bodyPr>
          <a:lstStyle/>
          <a:p>
            <a:r>
              <a:rPr lang="en-US" sz="3600" b="1" u="sng" dirty="0">
                <a:solidFill>
                  <a:schemeClr val="bg1"/>
                </a:solidFill>
              </a:rPr>
              <a:t>1 Kings </a:t>
            </a:r>
            <a:r>
              <a:rPr lang="en-US" sz="3600" b="1" u="sng" dirty="0" smtClean="0">
                <a:solidFill>
                  <a:schemeClr val="bg1"/>
                </a:solidFill>
              </a:rPr>
              <a:t>6:1:</a:t>
            </a:r>
            <a:r>
              <a:rPr lang="en-US" sz="3600" dirty="0" smtClean="0">
                <a:solidFill>
                  <a:schemeClr val="bg1"/>
                </a:solidFill>
              </a:rPr>
              <a:t> (KJV) “It </a:t>
            </a:r>
            <a:r>
              <a:rPr lang="en-US" sz="3600" dirty="0">
                <a:solidFill>
                  <a:schemeClr val="bg1"/>
                </a:solidFill>
              </a:rPr>
              <a:t>came to pass in the </a:t>
            </a:r>
            <a:r>
              <a:rPr lang="en-US" sz="3600" b="1" u="sng" dirty="0">
                <a:solidFill>
                  <a:schemeClr val="bg1"/>
                </a:solidFill>
              </a:rPr>
              <a:t>four hundred and eightieth year</a:t>
            </a:r>
            <a:r>
              <a:rPr lang="en-US" sz="3600" dirty="0">
                <a:solidFill>
                  <a:schemeClr val="bg1"/>
                </a:solidFill>
              </a:rPr>
              <a:t> after the children of Israel were come out of the land of Egypt, in the fourth year of Solomon’s reign over Israel, in the month of </a:t>
            </a:r>
            <a:r>
              <a:rPr lang="en-US" sz="3600" dirty="0" err="1">
                <a:solidFill>
                  <a:schemeClr val="bg1"/>
                </a:solidFill>
              </a:rPr>
              <a:t>Zif</a:t>
            </a:r>
            <a:r>
              <a:rPr lang="en-US" sz="3600" dirty="0">
                <a:solidFill>
                  <a:schemeClr val="bg1"/>
                </a:solidFill>
              </a:rPr>
              <a:t>, which is the second month, that he began to build the house of the LORD</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42091356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530" name="Object 6"/>
          <p:cNvGraphicFramePr>
            <a:graphicFrameLocks noGrp="1" noChangeAspect="1"/>
          </p:cNvGraphicFramePr>
          <p:nvPr>
            <p:ph/>
          </p:nvPr>
        </p:nvGraphicFramePr>
        <p:xfrm>
          <a:off x="381000" y="457200"/>
          <a:ext cx="8534400" cy="4171950"/>
        </p:xfrm>
        <a:graphic>
          <a:graphicData uri="http://schemas.openxmlformats.org/presentationml/2006/ole">
            <mc:AlternateContent xmlns:mc="http://schemas.openxmlformats.org/markup-compatibility/2006">
              <mc:Choice xmlns:v="urn:schemas-microsoft-com:vml" Requires="v">
                <p:oleObj spid="_x0000_s22602" name="Bitmap Image" r:id="rId4" imgW="6838095" imgH="3343742" progId="Paint.Picture">
                  <p:embed/>
                </p:oleObj>
              </mc:Choice>
              <mc:Fallback>
                <p:oleObj name="Bitmap Image" r:id="rId4" imgW="6838095" imgH="3343742"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85344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899" name="Text Box 3"/>
          <p:cNvSpPr txBox="1">
            <a:spLocks noChangeArrowheads="1"/>
          </p:cNvSpPr>
          <p:nvPr/>
        </p:nvSpPr>
        <p:spPr bwMode="auto">
          <a:xfrm>
            <a:off x="457200" y="4267200"/>
            <a:ext cx="8382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t>The only way to make 1 Kings 6:1 equal 480 years is to shorten the Period of the Judges from 450 down to 349 years.</a:t>
            </a:r>
          </a:p>
        </p:txBody>
      </p:sp>
      <p:sp>
        <p:nvSpPr>
          <p:cNvPr id="208900" name="Line 4"/>
          <p:cNvSpPr>
            <a:spLocks noChangeShapeType="1"/>
          </p:cNvSpPr>
          <p:nvPr/>
        </p:nvSpPr>
        <p:spPr bwMode="auto">
          <a:xfrm flipH="1">
            <a:off x="5257800" y="533400"/>
            <a:ext cx="1752600" cy="220980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05" name="Text Box 9"/>
          <p:cNvSpPr txBox="1">
            <a:spLocks noChangeArrowheads="1"/>
          </p:cNvSpPr>
          <p:nvPr/>
        </p:nvSpPr>
        <p:spPr bwMode="auto">
          <a:xfrm>
            <a:off x="1066800" y="4495800"/>
            <a:ext cx="647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t>This is the only formula to make 1 Kings 6:1 work.</a:t>
            </a:r>
          </a:p>
        </p:txBody>
      </p:sp>
      <p:sp>
        <p:nvSpPr>
          <p:cNvPr id="22534" name="Text Box 10"/>
          <p:cNvSpPr txBox="1">
            <a:spLocks noChangeArrowheads="1"/>
          </p:cNvSpPr>
          <p:nvPr/>
        </p:nvSpPr>
        <p:spPr bwMode="auto">
          <a:xfrm>
            <a:off x="3733800" y="2514600"/>
            <a:ext cx="1219200" cy="823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b="1"/>
              <a:t>349</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08905"/>
                                        </p:tgtEl>
                                      </p:cBhvr>
                                    </p:animEffect>
                                    <p:set>
                                      <p:cBhvr>
                                        <p:cTn id="7" dur="1" fill="hold">
                                          <p:stCondLst>
                                            <p:cond delay="499"/>
                                          </p:stCondLst>
                                        </p:cTn>
                                        <p:tgtEl>
                                          <p:spTgt spid="208905"/>
                                        </p:tgtEl>
                                        <p:attrNameLst>
                                          <p:attrName>style.visibility</p:attrName>
                                        </p:attrNameLst>
                                      </p:cBhvr>
                                      <p:to>
                                        <p:strVal val="hidden"/>
                                      </p:to>
                                    </p:set>
                                  </p:childTnLst>
                                </p:cTn>
                              </p:par>
                              <p:par>
                                <p:cTn id="8" presetID="12" presetClass="entr" presetSubtype="4" fill="hold" grpId="0" nodeType="withEffect">
                                  <p:stCondLst>
                                    <p:cond delay="0"/>
                                  </p:stCondLst>
                                  <p:childTnLst>
                                    <p:set>
                                      <p:cBhvr>
                                        <p:cTn id="9" dur="1" fill="hold">
                                          <p:stCondLst>
                                            <p:cond delay="0"/>
                                          </p:stCondLst>
                                        </p:cTn>
                                        <p:tgtEl>
                                          <p:spTgt spid="208899"/>
                                        </p:tgtEl>
                                        <p:attrNameLst>
                                          <p:attrName>style.visibility</p:attrName>
                                        </p:attrNameLst>
                                      </p:cBhvr>
                                      <p:to>
                                        <p:strVal val="visible"/>
                                      </p:to>
                                    </p:set>
                                    <p:animEffect transition="in" filter="slide(fromBottom)">
                                      <p:cBhvr>
                                        <p:cTn id="10" dur="500"/>
                                        <p:tgtEl>
                                          <p:spTgt spid="208899"/>
                                        </p:tgtEl>
                                      </p:cBhvr>
                                    </p:animEffect>
                                  </p:childTnLst>
                                </p:cTn>
                              </p:par>
                            </p:childTnLst>
                          </p:cTn>
                        </p:par>
                        <p:par>
                          <p:cTn id="11" fill="hold" nodeType="afterGroup">
                            <p:stCondLst>
                              <p:cond delay="500"/>
                            </p:stCondLst>
                            <p:childTnLst>
                              <p:par>
                                <p:cTn id="12" presetID="2" presetClass="entr" presetSubtype="3" fill="hold" grpId="0" nodeType="afterEffect">
                                  <p:stCondLst>
                                    <p:cond delay="0"/>
                                  </p:stCondLst>
                                  <p:childTnLst>
                                    <p:set>
                                      <p:cBhvr>
                                        <p:cTn id="13" dur="1" fill="hold">
                                          <p:stCondLst>
                                            <p:cond delay="0"/>
                                          </p:stCondLst>
                                        </p:cTn>
                                        <p:tgtEl>
                                          <p:spTgt spid="208900"/>
                                        </p:tgtEl>
                                        <p:attrNameLst>
                                          <p:attrName>style.visibility</p:attrName>
                                        </p:attrNameLst>
                                      </p:cBhvr>
                                      <p:to>
                                        <p:strVal val="visible"/>
                                      </p:to>
                                    </p:set>
                                    <p:anim calcmode="lin" valueType="num">
                                      <p:cBhvr additive="base">
                                        <p:cTn id="14" dur="500" fill="hold"/>
                                        <p:tgtEl>
                                          <p:spTgt spid="208900"/>
                                        </p:tgtEl>
                                        <p:attrNameLst>
                                          <p:attrName>ppt_x</p:attrName>
                                        </p:attrNameLst>
                                      </p:cBhvr>
                                      <p:tavLst>
                                        <p:tav tm="0">
                                          <p:val>
                                            <p:strVal val="1+#ppt_w/2"/>
                                          </p:val>
                                        </p:tav>
                                        <p:tav tm="100000">
                                          <p:val>
                                            <p:strVal val="#ppt_x"/>
                                          </p:val>
                                        </p:tav>
                                      </p:tavLst>
                                    </p:anim>
                                    <p:anim calcmode="lin" valueType="num">
                                      <p:cBhvr additive="base">
                                        <p:cTn id="15" dur="500" fill="hold"/>
                                        <p:tgtEl>
                                          <p:spTgt spid="2089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900" grpId="0" animBg="1"/>
      <p:bldP spid="20890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2530" name="Object 6"/>
          <p:cNvGraphicFramePr>
            <a:graphicFrameLocks noGrp="1" noChangeAspect="1"/>
          </p:cNvGraphicFramePr>
          <p:nvPr>
            <p:ph/>
          </p:nvPr>
        </p:nvGraphicFramePr>
        <p:xfrm>
          <a:off x="381000" y="457200"/>
          <a:ext cx="8534400" cy="4171950"/>
        </p:xfrm>
        <a:graphic>
          <a:graphicData uri="http://schemas.openxmlformats.org/presentationml/2006/ole">
            <mc:AlternateContent xmlns:mc="http://schemas.openxmlformats.org/markup-compatibility/2006">
              <mc:Choice xmlns:v="urn:schemas-microsoft-com:vml" Requires="v">
                <p:oleObj spid="_x0000_s24611" name="Bitmap Image" r:id="rId4" imgW="6838095" imgH="3343742" progId="Paint.Picture">
                  <p:embed/>
                </p:oleObj>
              </mc:Choice>
              <mc:Fallback>
                <p:oleObj name="Bitmap Image" r:id="rId4" imgW="6838095" imgH="334374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57200"/>
                        <a:ext cx="85344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899" name="Text Box 3"/>
          <p:cNvSpPr txBox="1">
            <a:spLocks noChangeArrowheads="1"/>
          </p:cNvSpPr>
          <p:nvPr/>
        </p:nvSpPr>
        <p:spPr bwMode="auto">
          <a:xfrm>
            <a:off x="457200" y="4267200"/>
            <a:ext cx="8382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t>The only way to make 1 Kings 6:1 equal 480 years is to shorten the Period of the Judges from 450 down to 349 years.</a:t>
            </a:r>
          </a:p>
        </p:txBody>
      </p:sp>
      <p:sp>
        <p:nvSpPr>
          <p:cNvPr id="208900" name="Line 4"/>
          <p:cNvSpPr>
            <a:spLocks noChangeShapeType="1"/>
          </p:cNvSpPr>
          <p:nvPr/>
        </p:nvSpPr>
        <p:spPr bwMode="auto">
          <a:xfrm flipH="1">
            <a:off x="5257800" y="533400"/>
            <a:ext cx="1752600" cy="220980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4" name="Text Box 10"/>
          <p:cNvSpPr txBox="1">
            <a:spLocks noChangeArrowheads="1"/>
          </p:cNvSpPr>
          <p:nvPr/>
        </p:nvSpPr>
        <p:spPr bwMode="auto">
          <a:xfrm>
            <a:off x="3733800" y="2514600"/>
            <a:ext cx="1219200" cy="823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b="1"/>
              <a:t>349</a:t>
            </a:r>
          </a:p>
        </p:txBody>
      </p:sp>
    </p:spTree>
    <p:extLst>
      <p:ext uri="{BB962C8B-B14F-4D97-AF65-F5344CB8AC3E}">
        <p14:creationId xmlns:p14="http://schemas.microsoft.com/office/powerpoint/2010/main" val="3528382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slide(fromBottom)">
                                      <p:cBhvr>
                                        <p:cTn id="7" dur="500"/>
                                        <p:tgtEl>
                                          <p:spTgt spid="208899"/>
                                        </p:tgtEl>
                                      </p:cBhvr>
                                    </p:animEffect>
                                  </p:childTnLst>
                                </p:cTn>
                              </p:par>
                            </p:childTnLst>
                          </p:cTn>
                        </p:par>
                        <p:par>
                          <p:cTn id="8" fill="hold" nodeType="afterGroup">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208900"/>
                                        </p:tgtEl>
                                        <p:attrNameLst>
                                          <p:attrName>style.visibility</p:attrName>
                                        </p:attrNameLst>
                                      </p:cBhvr>
                                      <p:to>
                                        <p:strVal val="visible"/>
                                      </p:to>
                                    </p:set>
                                    <p:anim calcmode="lin" valueType="num">
                                      <p:cBhvr additive="base">
                                        <p:cTn id="11" dur="500" fill="hold"/>
                                        <p:tgtEl>
                                          <p:spTgt spid="208900"/>
                                        </p:tgtEl>
                                        <p:attrNameLst>
                                          <p:attrName>ppt_x</p:attrName>
                                        </p:attrNameLst>
                                      </p:cBhvr>
                                      <p:tavLst>
                                        <p:tav tm="0">
                                          <p:val>
                                            <p:strVal val="1+#ppt_w/2"/>
                                          </p:val>
                                        </p:tav>
                                        <p:tav tm="100000">
                                          <p:val>
                                            <p:strVal val="#ppt_x"/>
                                          </p:val>
                                        </p:tav>
                                      </p:tavLst>
                                    </p:anim>
                                    <p:anim calcmode="lin" valueType="num">
                                      <p:cBhvr additive="base">
                                        <p:cTn id="12" dur="500" fill="hold"/>
                                        <p:tgtEl>
                                          <p:spTgt spid="2089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90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FF5EA"/>
        </a:solidFill>
        <a:effectLst/>
      </p:bgPr>
    </p:bg>
    <p:spTree>
      <p:nvGrpSpPr>
        <p:cNvPr id="1" name=""/>
        <p:cNvGrpSpPr/>
        <p:nvPr/>
      </p:nvGrpSpPr>
      <p:grpSpPr>
        <a:xfrm>
          <a:off x="0" y="0"/>
          <a:ext cx="0" cy="0"/>
          <a:chOff x="0" y="0"/>
          <a:chExt cx="0" cy="0"/>
        </a:xfrm>
      </p:grpSpPr>
      <p:sp>
        <p:nvSpPr>
          <p:cNvPr id="3" name="TextBox 2"/>
          <p:cNvSpPr txBox="1"/>
          <p:nvPr/>
        </p:nvSpPr>
        <p:spPr>
          <a:xfrm>
            <a:off x="90910" y="152400"/>
            <a:ext cx="8991600" cy="461665"/>
          </a:xfrm>
          <a:prstGeom prst="rect">
            <a:avLst/>
          </a:prstGeom>
          <a:noFill/>
        </p:spPr>
        <p:txBody>
          <a:bodyPr wrap="square" rtlCol="0">
            <a:spAutoFit/>
          </a:bodyPr>
          <a:lstStyle/>
          <a:p>
            <a:r>
              <a:rPr lang="en-US" sz="2400" b="1" dirty="0" smtClean="0"/>
              <a:t>Early writers not in agreement with 480 years of 1 Kings 6:1</a:t>
            </a:r>
            <a:endParaRPr lang="en-US" sz="2400" b="1" dirty="0"/>
          </a:p>
        </p:txBody>
      </p:sp>
      <p:pic>
        <p:nvPicPr>
          <p:cNvPr id="5" name="Picture 4"/>
          <p:cNvPicPr>
            <a:picLocks noChangeAspect="1"/>
          </p:cNvPicPr>
          <p:nvPr/>
        </p:nvPicPr>
        <p:blipFill>
          <a:blip r:embed="rId3"/>
          <a:stretch>
            <a:fillRect/>
          </a:stretch>
        </p:blipFill>
        <p:spPr>
          <a:xfrm>
            <a:off x="228600" y="685800"/>
            <a:ext cx="8610600" cy="3987294"/>
          </a:xfrm>
          <a:prstGeom prst="rect">
            <a:avLst/>
          </a:prstGeom>
        </p:spPr>
      </p:pic>
      <p:sp>
        <p:nvSpPr>
          <p:cNvPr id="6" name="TextBox 5"/>
          <p:cNvSpPr txBox="1"/>
          <p:nvPr/>
        </p:nvSpPr>
        <p:spPr>
          <a:xfrm>
            <a:off x="457200" y="5029200"/>
            <a:ext cx="8382000" cy="1077218"/>
          </a:xfrm>
          <a:prstGeom prst="rect">
            <a:avLst/>
          </a:prstGeom>
          <a:noFill/>
        </p:spPr>
        <p:txBody>
          <a:bodyPr wrap="square" rtlCol="0">
            <a:spAutoFit/>
          </a:bodyPr>
          <a:lstStyle/>
          <a:p>
            <a:r>
              <a:rPr lang="en-US" sz="3200" dirty="0" smtClean="0"/>
              <a:t>Except for Septuagint, early writer figures add up to around 600 years, not 480 years.</a:t>
            </a:r>
            <a:endParaRPr lang="en-US" sz="3200" dirty="0"/>
          </a:p>
        </p:txBody>
      </p:sp>
    </p:spTree>
    <p:extLst>
      <p:ext uri="{BB962C8B-B14F-4D97-AF65-F5344CB8AC3E}">
        <p14:creationId xmlns:p14="http://schemas.microsoft.com/office/powerpoint/2010/main" val="133963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pic>
        <p:nvPicPr>
          <p:cNvPr id="23554" name="Picture 2" descr="https://upload.wikimedia.org/wikipedia/commons/thumb/2/20/Origen.jpg/800px-Ori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45478"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59323" y="35391"/>
            <a:ext cx="4572000" cy="6186309"/>
          </a:xfrm>
          <a:prstGeom prst="rect">
            <a:avLst/>
          </a:prstGeom>
          <a:solidFill>
            <a:schemeClr val="accent3">
              <a:lumMod val="85000"/>
            </a:schemeClr>
          </a:solidFill>
        </p:spPr>
        <p:txBody>
          <a:bodyPr wrap="square" rtlCol="0">
            <a:spAutoFit/>
          </a:bodyPr>
          <a:lstStyle/>
          <a:p>
            <a:r>
              <a:rPr lang="en-US" sz="2200" dirty="0" smtClean="0">
                <a:effectLst>
                  <a:outerShdw blurRad="38100" dist="38100" dir="2700000" algn="tl">
                    <a:srgbClr val="000000">
                      <a:alpha val="43137"/>
                    </a:srgbClr>
                  </a:outerShdw>
                </a:effectLst>
              </a:rPr>
              <a:t>Origen quotes 1 Kings 5:17-6:1 </a:t>
            </a:r>
            <a:r>
              <a:rPr lang="en-US" sz="2200" dirty="0">
                <a:effectLst>
                  <a:outerShdw blurRad="38100" dist="38100" dir="2700000" algn="tl">
                    <a:srgbClr val="000000">
                      <a:alpha val="43137"/>
                    </a:srgbClr>
                  </a:outerShdw>
                </a:effectLst>
              </a:rPr>
              <a:t>as:</a:t>
            </a:r>
          </a:p>
          <a:p>
            <a:r>
              <a:rPr lang="en-US" sz="2200" dirty="0">
                <a:effectLst>
                  <a:outerShdw blurRad="38100" dist="38100" dir="2700000" algn="tl">
                    <a:srgbClr val="000000">
                      <a:alpha val="43137"/>
                    </a:srgbClr>
                  </a:outerShdw>
                </a:effectLst>
              </a:rPr>
              <a:t>“The king commanded and they brought great stones, costly stones, and hewed stones, to lay </a:t>
            </a:r>
            <a:r>
              <a:rPr lang="en-US" sz="2200" dirty="0" smtClean="0">
                <a:effectLst>
                  <a:outerShdw blurRad="38100" dist="38100" dir="2700000" algn="tl">
                    <a:srgbClr val="000000">
                      <a:alpha val="43137"/>
                    </a:srgbClr>
                  </a:outerShdw>
                </a:effectLst>
              </a:rPr>
              <a:t>the foundation </a:t>
            </a:r>
            <a:r>
              <a:rPr lang="en-US" sz="2200" dirty="0">
                <a:effectLst>
                  <a:outerShdw blurRad="38100" dist="38100" dir="2700000" algn="tl">
                    <a:srgbClr val="000000">
                      <a:alpha val="43137"/>
                    </a:srgbClr>
                  </a:outerShdw>
                </a:effectLst>
              </a:rPr>
              <a:t>of the house. Solomon’s builders and Hiram’s builders did hew them and the</a:t>
            </a:r>
          </a:p>
          <a:p>
            <a:r>
              <a:rPr lang="en-US" sz="2200" dirty="0" err="1">
                <a:effectLst>
                  <a:outerShdw blurRad="38100" dist="38100" dir="2700000" algn="tl">
                    <a:srgbClr val="000000">
                      <a:alpha val="43137"/>
                    </a:srgbClr>
                  </a:outerShdw>
                </a:effectLst>
              </a:rPr>
              <a:t>stonesquarers</a:t>
            </a:r>
            <a:r>
              <a:rPr lang="en-US" sz="2200" dirty="0">
                <a:effectLst>
                  <a:outerShdw blurRad="38100" dist="38100" dir="2700000" algn="tl">
                    <a:srgbClr val="000000">
                      <a:alpha val="43137"/>
                    </a:srgbClr>
                  </a:outerShdw>
                </a:effectLst>
              </a:rPr>
              <a:t>: so they prepared timber and stones to build the house. And it came to pass</a:t>
            </a:r>
          </a:p>
          <a:p>
            <a:r>
              <a:rPr lang="en-US" sz="2200" dirty="0">
                <a:effectLst>
                  <a:outerShdw blurRad="38100" dist="38100" dir="2700000" algn="tl">
                    <a:srgbClr val="000000">
                      <a:alpha val="43137"/>
                    </a:srgbClr>
                  </a:outerShdw>
                </a:effectLst>
              </a:rPr>
              <a:t>(</a:t>
            </a:r>
            <a:r>
              <a:rPr lang="en-US" sz="2200" strike="dblStrike" dirty="0">
                <a:effectLst>
                  <a:outerShdw blurRad="38100" dist="38100" dir="2700000" algn="tl">
                    <a:srgbClr val="000000">
                      <a:alpha val="43137"/>
                    </a:srgbClr>
                  </a:outerShdw>
                </a:effectLst>
              </a:rPr>
              <a:t>in the four hundred and </a:t>
            </a:r>
            <a:r>
              <a:rPr lang="en-US" sz="2200" strike="dblStrike" dirty="0" smtClean="0">
                <a:effectLst>
                  <a:outerShdw blurRad="38100" dist="38100" dir="2700000" algn="tl">
                    <a:srgbClr val="000000">
                      <a:alpha val="43137"/>
                    </a:srgbClr>
                  </a:outerShdw>
                </a:effectLst>
              </a:rPr>
              <a:t>eightieth </a:t>
            </a:r>
            <a:r>
              <a:rPr lang="en-US" sz="2200" strike="dblStrike" dirty="0">
                <a:effectLst>
                  <a:outerShdw blurRad="38100" dist="38100" dir="2700000" algn="tl">
                    <a:srgbClr val="000000">
                      <a:alpha val="43137"/>
                    </a:srgbClr>
                  </a:outerShdw>
                </a:effectLst>
              </a:rPr>
              <a:t>year after the children of Israel were come out of the land of Egypt</a:t>
            </a:r>
            <a:r>
              <a:rPr lang="en-US" sz="2200" dirty="0" smtClean="0">
                <a:effectLst>
                  <a:outerShdw blurRad="38100" dist="38100" dir="2700000" algn="tl">
                    <a:srgbClr val="000000">
                      <a:alpha val="43137"/>
                    </a:srgbClr>
                  </a:outerShdw>
                </a:effectLst>
              </a:rPr>
              <a:t>) in </a:t>
            </a:r>
            <a:r>
              <a:rPr lang="en-US" sz="2200" dirty="0">
                <a:effectLst>
                  <a:outerShdw blurRad="38100" dist="38100" dir="2700000" algn="tl">
                    <a:srgbClr val="000000">
                      <a:alpha val="43137"/>
                    </a:srgbClr>
                  </a:outerShdw>
                </a:effectLst>
              </a:rPr>
              <a:t>the fourth year of Solomon’s reign over Israel, in the month </a:t>
            </a:r>
            <a:r>
              <a:rPr lang="en-US" sz="2200" dirty="0" err="1">
                <a:effectLst>
                  <a:outerShdw blurRad="38100" dist="38100" dir="2700000" algn="tl">
                    <a:srgbClr val="000000">
                      <a:alpha val="43137"/>
                    </a:srgbClr>
                  </a:outerShdw>
                </a:effectLst>
              </a:rPr>
              <a:t>Zif</a:t>
            </a:r>
            <a:r>
              <a:rPr lang="en-US" sz="2200" dirty="0">
                <a:effectLst>
                  <a:outerShdw blurRad="38100" dist="38100" dir="2700000" algn="tl">
                    <a:srgbClr val="000000">
                      <a:alpha val="43137"/>
                    </a:srgbClr>
                  </a:outerShdw>
                </a:effectLst>
              </a:rPr>
              <a:t>, which is the second month, that </a:t>
            </a:r>
            <a:r>
              <a:rPr lang="en-US" sz="2200" dirty="0" smtClean="0">
                <a:effectLst>
                  <a:outerShdw blurRad="38100" dist="38100" dir="2700000" algn="tl">
                    <a:srgbClr val="000000">
                      <a:alpha val="43137"/>
                    </a:srgbClr>
                  </a:outerShdw>
                </a:effectLst>
              </a:rPr>
              <a:t>he began </a:t>
            </a:r>
            <a:r>
              <a:rPr lang="en-US" sz="2200" dirty="0">
                <a:effectLst>
                  <a:outerShdw blurRad="38100" dist="38100" dir="2700000" algn="tl">
                    <a:srgbClr val="000000">
                      <a:alpha val="43137"/>
                    </a:srgbClr>
                  </a:outerShdw>
                </a:effectLst>
              </a:rPr>
              <a:t>to build the house of the LORD.”</a:t>
            </a:r>
          </a:p>
        </p:txBody>
      </p:sp>
      <p:sp>
        <p:nvSpPr>
          <p:cNvPr id="4" name="TextBox 3"/>
          <p:cNvSpPr txBox="1"/>
          <p:nvPr/>
        </p:nvSpPr>
        <p:spPr>
          <a:xfrm>
            <a:off x="1981200" y="3810000"/>
            <a:ext cx="2133600" cy="954107"/>
          </a:xfrm>
          <a:prstGeom prst="rect">
            <a:avLst/>
          </a:prstGeom>
          <a:solidFill>
            <a:schemeClr val="bg1">
              <a:alpha val="70000"/>
            </a:schemeClr>
          </a:solidFill>
        </p:spPr>
        <p:txBody>
          <a:bodyPr wrap="square" rtlCol="0">
            <a:spAutoFit/>
          </a:bodyPr>
          <a:lstStyle/>
          <a:p>
            <a:pPr algn="ctr"/>
            <a:r>
              <a:rPr lang="en-US" sz="2800" b="1" dirty="0" smtClean="0">
                <a:effectLst>
                  <a:outerShdw blurRad="38100" dist="38100" dir="2700000" algn="tl">
                    <a:srgbClr val="000000">
                      <a:alpha val="43137"/>
                    </a:srgbClr>
                  </a:outerShdw>
                </a:effectLst>
              </a:rPr>
              <a:t>ORIGEN</a:t>
            </a:r>
          </a:p>
          <a:p>
            <a:pPr algn="ctr"/>
            <a:r>
              <a:rPr lang="en-US" sz="2800" b="1" dirty="0" smtClean="0">
                <a:effectLst>
                  <a:outerShdw blurRad="38100" dist="38100" dir="2700000" algn="tl">
                    <a:srgbClr val="000000">
                      <a:alpha val="43137"/>
                    </a:srgbClr>
                  </a:outerShdw>
                </a:effectLst>
              </a:rPr>
              <a:t>184-253 AD</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7608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944563"/>
          </a:xfrm>
        </p:spPr>
        <p:txBody>
          <a:bodyPr/>
          <a:lstStyle/>
          <a:p>
            <a:pPr eaLnBrk="1" hangingPunct="1"/>
            <a:r>
              <a:rPr lang="en-US" altLang="en-US" sz="3800" b="1" smtClean="0"/>
              <a:t>Early Chronologists on 1 Kings 6:1</a:t>
            </a:r>
          </a:p>
        </p:txBody>
      </p:sp>
      <p:sp>
        <p:nvSpPr>
          <p:cNvPr id="66564" name="Text Box 4"/>
          <p:cNvSpPr txBox="1">
            <a:spLocks noChangeArrowheads="1"/>
          </p:cNvSpPr>
          <p:nvPr/>
        </p:nvSpPr>
        <p:spPr bwMode="auto">
          <a:xfrm>
            <a:off x="381000" y="1143000"/>
            <a:ext cx="84582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400" dirty="0" smtClean="0"/>
              <a:t>There </a:t>
            </a:r>
            <a:r>
              <a:rPr lang="en-US" altLang="en-US" sz="3400" dirty="0"/>
              <a:t>are no surviving Hebrew manuscripts of 1 Kings 6:1 that date back to the early centuries of the Christian </a:t>
            </a:r>
            <a:r>
              <a:rPr lang="en-US" altLang="en-US" sz="3400" dirty="0" smtClean="0"/>
              <a:t>Era. </a:t>
            </a:r>
            <a:endParaRPr lang="en-US" altLang="en-US" sz="3400" dirty="0"/>
          </a:p>
        </p:txBody>
      </p:sp>
      <p:sp>
        <p:nvSpPr>
          <p:cNvPr id="66565" name="Text Box 5"/>
          <p:cNvSpPr txBox="1">
            <a:spLocks noChangeArrowheads="1"/>
          </p:cNvSpPr>
          <p:nvPr/>
        </p:nvSpPr>
        <p:spPr bwMode="auto">
          <a:xfrm>
            <a:off x="457200" y="3048000"/>
            <a:ext cx="8001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400" dirty="0" smtClean="0"/>
              <a:t>Earliest </a:t>
            </a:r>
            <a:r>
              <a:rPr lang="en-US" altLang="en-US" sz="3400" dirty="0"/>
              <a:t>writers concerned with chronology make no reference to the 480 years </a:t>
            </a:r>
            <a:r>
              <a:rPr lang="en-US" altLang="en-US" sz="3400" dirty="0" smtClean="0"/>
              <a:t>of 1 </a:t>
            </a:r>
            <a:r>
              <a:rPr lang="en-US" altLang="en-US" sz="3400" dirty="0"/>
              <a:t>Kings 6:1.</a:t>
            </a:r>
            <a:r>
              <a:rPr lang="en-US" altLang="en-US" dirty="0"/>
              <a:t> </a:t>
            </a:r>
          </a:p>
        </p:txBody>
      </p:sp>
      <p:sp>
        <p:nvSpPr>
          <p:cNvPr id="66566" name="Text Box 6"/>
          <p:cNvSpPr txBox="1">
            <a:spLocks noChangeArrowheads="1"/>
          </p:cNvSpPr>
          <p:nvPr/>
        </p:nvSpPr>
        <p:spPr bwMode="auto">
          <a:xfrm>
            <a:off x="457200" y="5029200"/>
            <a:ext cx="8458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400" dirty="0" smtClean="0"/>
              <a:t>Most </a:t>
            </a:r>
            <a:r>
              <a:rPr lang="en-US" altLang="en-US" sz="3400" dirty="0"/>
              <a:t>refer to the period in 1 Kings 6:1 as about 100 years greater than 480 years.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1000" fill="hold"/>
                                        <p:tgtEl>
                                          <p:spTgt spid="66564"/>
                                        </p:tgtEl>
                                        <p:attrNameLst>
                                          <p:attrName>ppt_w</p:attrName>
                                        </p:attrNameLst>
                                      </p:cBhvr>
                                      <p:tavLst>
                                        <p:tav tm="0">
                                          <p:val>
                                            <p:strVal val="#ppt_w*0.70"/>
                                          </p:val>
                                        </p:tav>
                                        <p:tav tm="100000">
                                          <p:val>
                                            <p:strVal val="#ppt_w"/>
                                          </p:val>
                                        </p:tav>
                                      </p:tavLst>
                                    </p:anim>
                                    <p:anim calcmode="lin" valueType="num">
                                      <p:cBhvr>
                                        <p:cTn id="8" dur="1000" fill="hold"/>
                                        <p:tgtEl>
                                          <p:spTgt spid="66564"/>
                                        </p:tgtEl>
                                        <p:attrNameLst>
                                          <p:attrName>ppt_h</p:attrName>
                                        </p:attrNameLst>
                                      </p:cBhvr>
                                      <p:tavLst>
                                        <p:tav tm="0">
                                          <p:val>
                                            <p:strVal val="#ppt_h"/>
                                          </p:val>
                                        </p:tav>
                                        <p:tav tm="100000">
                                          <p:val>
                                            <p:strVal val="#ppt_h"/>
                                          </p:val>
                                        </p:tav>
                                      </p:tavLst>
                                    </p:anim>
                                    <p:animEffect transition="in" filter="fade">
                                      <p:cBhvr>
                                        <p:cTn id="9" dur="1000"/>
                                        <p:tgtEl>
                                          <p:spTgt spid="665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6565"/>
                                        </p:tgtEl>
                                        <p:attrNameLst>
                                          <p:attrName>style.visibility</p:attrName>
                                        </p:attrNameLst>
                                      </p:cBhvr>
                                      <p:to>
                                        <p:strVal val="visible"/>
                                      </p:to>
                                    </p:set>
                                    <p:anim calcmode="lin" valueType="num">
                                      <p:cBhvr>
                                        <p:cTn id="14" dur="1000" fill="hold"/>
                                        <p:tgtEl>
                                          <p:spTgt spid="66565"/>
                                        </p:tgtEl>
                                        <p:attrNameLst>
                                          <p:attrName>ppt_w</p:attrName>
                                        </p:attrNameLst>
                                      </p:cBhvr>
                                      <p:tavLst>
                                        <p:tav tm="0">
                                          <p:val>
                                            <p:strVal val="#ppt_w*0.70"/>
                                          </p:val>
                                        </p:tav>
                                        <p:tav tm="100000">
                                          <p:val>
                                            <p:strVal val="#ppt_w"/>
                                          </p:val>
                                        </p:tav>
                                      </p:tavLst>
                                    </p:anim>
                                    <p:anim calcmode="lin" valueType="num">
                                      <p:cBhvr>
                                        <p:cTn id="15" dur="1000" fill="hold"/>
                                        <p:tgtEl>
                                          <p:spTgt spid="66565"/>
                                        </p:tgtEl>
                                        <p:attrNameLst>
                                          <p:attrName>ppt_h</p:attrName>
                                        </p:attrNameLst>
                                      </p:cBhvr>
                                      <p:tavLst>
                                        <p:tav tm="0">
                                          <p:val>
                                            <p:strVal val="#ppt_h"/>
                                          </p:val>
                                        </p:tav>
                                        <p:tav tm="100000">
                                          <p:val>
                                            <p:strVal val="#ppt_h"/>
                                          </p:val>
                                        </p:tav>
                                      </p:tavLst>
                                    </p:anim>
                                    <p:animEffect transition="in" filter="fade">
                                      <p:cBhvr>
                                        <p:cTn id="16" dur="1000"/>
                                        <p:tgtEl>
                                          <p:spTgt spid="665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6566"/>
                                        </p:tgtEl>
                                        <p:attrNameLst>
                                          <p:attrName>style.visibility</p:attrName>
                                        </p:attrNameLst>
                                      </p:cBhvr>
                                      <p:to>
                                        <p:strVal val="visible"/>
                                      </p:to>
                                    </p:set>
                                    <p:anim calcmode="lin" valueType="num">
                                      <p:cBhvr>
                                        <p:cTn id="21" dur="1000" fill="hold"/>
                                        <p:tgtEl>
                                          <p:spTgt spid="66566"/>
                                        </p:tgtEl>
                                        <p:attrNameLst>
                                          <p:attrName>ppt_w</p:attrName>
                                        </p:attrNameLst>
                                      </p:cBhvr>
                                      <p:tavLst>
                                        <p:tav tm="0">
                                          <p:val>
                                            <p:strVal val="#ppt_w*0.70"/>
                                          </p:val>
                                        </p:tav>
                                        <p:tav tm="100000">
                                          <p:val>
                                            <p:strVal val="#ppt_w"/>
                                          </p:val>
                                        </p:tav>
                                      </p:tavLst>
                                    </p:anim>
                                    <p:anim calcmode="lin" valueType="num">
                                      <p:cBhvr>
                                        <p:cTn id="22" dur="1000" fill="hold"/>
                                        <p:tgtEl>
                                          <p:spTgt spid="66566"/>
                                        </p:tgtEl>
                                        <p:attrNameLst>
                                          <p:attrName>ppt_h</p:attrName>
                                        </p:attrNameLst>
                                      </p:cBhvr>
                                      <p:tavLst>
                                        <p:tav tm="0">
                                          <p:val>
                                            <p:strVal val="#ppt_h"/>
                                          </p:val>
                                        </p:tav>
                                        <p:tav tm="100000">
                                          <p:val>
                                            <p:strVal val="#ppt_h"/>
                                          </p:val>
                                        </p:tav>
                                      </p:tavLst>
                                    </p:anim>
                                    <p:animEffect transition="in" filter="fade">
                                      <p:cBhvr>
                                        <p:cTn id="23" dur="10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944563"/>
          </a:xfrm>
        </p:spPr>
        <p:txBody>
          <a:bodyPr/>
          <a:lstStyle/>
          <a:p>
            <a:pPr eaLnBrk="1" hangingPunct="1"/>
            <a:r>
              <a:rPr lang="en-US" altLang="en-US" sz="3800" b="1" smtClean="0"/>
              <a:t>Early Chronologists on 1 Kings 6:1</a:t>
            </a:r>
          </a:p>
        </p:txBody>
      </p:sp>
      <p:sp>
        <p:nvSpPr>
          <p:cNvPr id="328707" name="Text Box 3"/>
          <p:cNvSpPr txBox="1">
            <a:spLocks noChangeArrowheads="1"/>
          </p:cNvSpPr>
          <p:nvPr/>
        </p:nvSpPr>
        <p:spPr bwMode="auto">
          <a:xfrm>
            <a:off x="533400" y="990600"/>
            <a:ext cx="8229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t>Origen quotes 1 Kings 6:1, </a:t>
            </a:r>
            <a:r>
              <a:rPr lang="en-US" altLang="en-US" sz="4000" i="1"/>
              <a:t>WITHOUT </a:t>
            </a:r>
            <a:r>
              <a:rPr lang="en-US" altLang="en-US" sz="4000"/>
              <a:t>the words ‘in the four hundred eightieth year”</a:t>
            </a:r>
          </a:p>
        </p:txBody>
      </p:sp>
      <p:sp>
        <p:nvSpPr>
          <p:cNvPr id="328708" name="Text Box 4"/>
          <p:cNvSpPr txBox="1">
            <a:spLocks noChangeArrowheads="1"/>
          </p:cNvSpPr>
          <p:nvPr/>
        </p:nvSpPr>
        <p:spPr bwMode="auto">
          <a:xfrm>
            <a:off x="533400" y="3200400"/>
            <a:ext cx="78486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dirty="0" err="1"/>
              <a:t>Theophilus</a:t>
            </a:r>
            <a:r>
              <a:rPr lang="en-US" altLang="en-US" sz="4000" dirty="0"/>
              <a:t> gives the period as </a:t>
            </a:r>
            <a:r>
              <a:rPr lang="en-US" altLang="en-US" sz="4000" u="sng" dirty="0"/>
              <a:t>566</a:t>
            </a:r>
            <a:r>
              <a:rPr lang="en-US" altLang="en-US" sz="4000" dirty="0"/>
              <a:t> </a:t>
            </a:r>
            <a:r>
              <a:rPr lang="en-US" altLang="en-US" sz="4000" dirty="0" smtClean="0"/>
              <a:t>or </a:t>
            </a:r>
            <a:r>
              <a:rPr lang="en-US" altLang="en-US" sz="4000" u="sng" dirty="0" smtClean="0"/>
              <a:t>592</a:t>
            </a:r>
            <a:r>
              <a:rPr lang="en-US" altLang="en-US" sz="4000" dirty="0" smtClean="0"/>
              <a:t> years</a:t>
            </a:r>
            <a:r>
              <a:rPr lang="en-US" altLang="en-US" sz="4000" dirty="0"/>
              <a:t>, yet he makes no reference to the supposed </a:t>
            </a:r>
            <a:r>
              <a:rPr lang="en-US" altLang="en-US" sz="4000" u="sng" dirty="0"/>
              <a:t>480</a:t>
            </a:r>
            <a:r>
              <a:rPr lang="en-US" altLang="en-US" sz="4000" dirty="0"/>
              <a:t> years of 1 Kings 6:1.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28707"/>
                                        </p:tgtEl>
                                        <p:attrNameLst>
                                          <p:attrName>style.visibility</p:attrName>
                                        </p:attrNameLst>
                                      </p:cBhvr>
                                      <p:to>
                                        <p:strVal val="visible"/>
                                      </p:to>
                                    </p:set>
                                    <p:anim calcmode="lin" valueType="num">
                                      <p:cBhvr>
                                        <p:cTn id="7" dur="1000" fill="hold"/>
                                        <p:tgtEl>
                                          <p:spTgt spid="328707"/>
                                        </p:tgtEl>
                                        <p:attrNameLst>
                                          <p:attrName>ppt_w</p:attrName>
                                        </p:attrNameLst>
                                      </p:cBhvr>
                                      <p:tavLst>
                                        <p:tav tm="0">
                                          <p:val>
                                            <p:strVal val="#ppt_w*0.70"/>
                                          </p:val>
                                        </p:tav>
                                        <p:tav tm="100000">
                                          <p:val>
                                            <p:strVal val="#ppt_w"/>
                                          </p:val>
                                        </p:tav>
                                      </p:tavLst>
                                    </p:anim>
                                    <p:anim calcmode="lin" valueType="num">
                                      <p:cBhvr>
                                        <p:cTn id="8" dur="1000" fill="hold"/>
                                        <p:tgtEl>
                                          <p:spTgt spid="328707"/>
                                        </p:tgtEl>
                                        <p:attrNameLst>
                                          <p:attrName>ppt_h</p:attrName>
                                        </p:attrNameLst>
                                      </p:cBhvr>
                                      <p:tavLst>
                                        <p:tav tm="0">
                                          <p:val>
                                            <p:strVal val="#ppt_h"/>
                                          </p:val>
                                        </p:tav>
                                        <p:tav tm="100000">
                                          <p:val>
                                            <p:strVal val="#ppt_h"/>
                                          </p:val>
                                        </p:tav>
                                      </p:tavLst>
                                    </p:anim>
                                    <p:animEffect transition="in" filter="fade">
                                      <p:cBhvr>
                                        <p:cTn id="9" dur="1000"/>
                                        <p:tgtEl>
                                          <p:spTgt spid="3287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28708"/>
                                        </p:tgtEl>
                                        <p:attrNameLst>
                                          <p:attrName>style.visibility</p:attrName>
                                        </p:attrNameLst>
                                      </p:cBhvr>
                                      <p:to>
                                        <p:strVal val="visible"/>
                                      </p:to>
                                    </p:set>
                                    <p:anim calcmode="lin" valueType="num">
                                      <p:cBhvr>
                                        <p:cTn id="14" dur="1000" fill="hold"/>
                                        <p:tgtEl>
                                          <p:spTgt spid="328708"/>
                                        </p:tgtEl>
                                        <p:attrNameLst>
                                          <p:attrName>ppt_w</p:attrName>
                                        </p:attrNameLst>
                                      </p:cBhvr>
                                      <p:tavLst>
                                        <p:tav tm="0">
                                          <p:val>
                                            <p:strVal val="#ppt_w*0.70"/>
                                          </p:val>
                                        </p:tav>
                                        <p:tav tm="100000">
                                          <p:val>
                                            <p:strVal val="#ppt_w"/>
                                          </p:val>
                                        </p:tav>
                                      </p:tavLst>
                                    </p:anim>
                                    <p:anim calcmode="lin" valueType="num">
                                      <p:cBhvr>
                                        <p:cTn id="15" dur="1000" fill="hold"/>
                                        <p:tgtEl>
                                          <p:spTgt spid="328708"/>
                                        </p:tgtEl>
                                        <p:attrNameLst>
                                          <p:attrName>ppt_h</p:attrName>
                                        </p:attrNameLst>
                                      </p:cBhvr>
                                      <p:tavLst>
                                        <p:tav tm="0">
                                          <p:val>
                                            <p:strVal val="#ppt_h"/>
                                          </p:val>
                                        </p:tav>
                                        <p:tav tm="100000">
                                          <p:val>
                                            <p:strVal val="#ppt_h"/>
                                          </p:val>
                                        </p:tav>
                                      </p:tavLst>
                                    </p:anim>
                                    <p:animEffect transition="in" filter="fade">
                                      <p:cBhvr>
                                        <p:cTn id="16" dur="10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p:bldP spid="32870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944563"/>
          </a:xfrm>
        </p:spPr>
        <p:txBody>
          <a:bodyPr/>
          <a:lstStyle/>
          <a:p>
            <a:pPr eaLnBrk="1" hangingPunct="1"/>
            <a:r>
              <a:rPr lang="en-US" altLang="en-US" sz="3800" b="1" smtClean="0"/>
              <a:t>Early Chronologists on 1 Kings 6:1</a:t>
            </a:r>
          </a:p>
        </p:txBody>
      </p:sp>
      <p:sp>
        <p:nvSpPr>
          <p:cNvPr id="76805" name="Text Box 5"/>
          <p:cNvSpPr txBox="1">
            <a:spLocks noChangeArrowheads="1"/>
          </p:cNvSpPr>
          <p:nvPr/>
        </p:nvSpPr>
        <p:spPr bwMode="auto">
          <a:xfrm>
            <a:off x="457200" y="1143000"/>
            <a:ext cx="8229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t>Clement observed that the majority of chronologists recorded this period between </a:t>
            </a:r>
            <a:r>
              <a:rPr lang="en-US" altLang="en-US" sz="4000" u="sng"/>
              <a:t>576</a:t>
            </a:r>
            <a:r>
              <a:rPr lang="en-US" altLang="en-US" sz="4000"/>
              <a:t> and </a:t>
            </a:r>
            <a:r>
              <a:rPr lang="en-US" altLang="en-US" sz="4000" u="sng"/>
              <a:t>595</a:t>
            </a:r>
            <a:r>
              <a:rPr lang="en-US" altLang="en-US" sz="4000"/>
              <a:t> years, yet he makes no reference to the supposed </a:t>
            </a:r>
            <a:r>
              <a:rPr lang="en-US" altLang="en-US" sz="4000" u="sng"/>
              <a:t>480</a:t>
            </a:r>
            <a:r>
              <a:rPr lang="en-US" altLang="en-US" sz="4000"/>
              <a:t> years of 1 Kings 6:1. </a:t>
            </a:r>
          </a:p>
        </p:txBody>
      </p:sp>
      <p:sp>
        <p:nvSpPr>
          <p:cNvPr id="76806" name="Text Box 6"/>
          <p:cNvSpPr txBox="1">
            <a:spLocks noChangeArrowheads="1"/>
          </p:cNvSpPr>
          <p:nvPr/>
        </p:nvSpPr>
        <p:spPr bwMode="auto">
          <a:xfrm>
            <a:off x="457200" y="46482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t>Josephus identifies this period as being </a:t>
            </a:r>
            <a:r>
              <a:rPr lang="en-US" altLang="en-US" sz="4000" u="sng"/>
              <a:t>594</a:t>
            </a:r>
            <a:r>
              <a:rPr lang="en-US" altLang="en-US" sz="4000"/>
              <a:t> years.</a:t>
            </a:r>
            <a:r>
              <a:rPr lang="en-US" altLang="en-US"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1000" fill="hold"/>
                                        <p:tgtEl>
                                          <p:spTgt spid="76805"/>
                                        </p:tgtEl>
                                        <p:attrNameLst>
                                          <p:attrName>ppt_w</p:attrName>
                                        </p:attrNameLst>
                                      </p:cBhvr>
                                      <p:tavLst>
                                        <p:tav tm="0">
                                          <p:val>
                                            <p:strVal val="#ppt_w*0.70"/>
                                          </p:val>
                                        </p:tav>
                                        <p:tav tm="100000">
                                          <p:val>
                                            <p:strVal val="#ppt_w"/>
                                          </p:val>
                                        </p:tav>
                                      </p:tavLst>
                                    </p:anim>
                                    <p:anim calcmode="lin" valueType="num">
                                      <p:cBhvr>
                                        <p:cTn id="8" dur="1000" fill="hold"/>
                                        <p:tgtEl>
                                          <p:spTgt spid="76805"/>
                                        </p:tgtEl>
                                        <p:attrNameLst>
                                          <p:attrName>ppt_h</p:attrName>
                                        </p:attrNameLst>
                                      </p:cBhvr>
                                      <p:tavLst>
                                        <p:tav tm="0">
                                          <p:val>
                                            <p:strVal val="#ppt_h"/>
                                          </p:val>
                                        </p:tav>
                                        <p:tav tm="100000">
                                          <p:val>
                                            <p:strVal val="#ppt_h"/>
                                          </p:val>
                                        </p:tav>
                                      </p:tavLst>
                                    </p:anim>
                                    <p:animEffect transition="in" filter="fade">
                                      <p:cBhvr>
                                        <p:cTn id="9" dur="1000"/>
                                        <p:tgtEl>
                                          <p:spTgt spid="768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6806"/>
                                        </p:tgtEl>
                                        <p:attrNameLst>
                                          <p:attrName>style.visibility</p:attrName>
                                        </p:attrNameLst>
                                      </p:cBhvr>
                                      <p:to>
                                        <p:strVal val="visible"/>
                                      </p:to>
                                    </p:set>
                                    <p:anim calcmode="lin" valueType="num">
                                      <p:cBhvr>
                                        <p:cTn id="14" dur="1000" fill="hold"/>
                                        <p:tgtEl>
                                          <p:spTgt spid="76806"/>
                                        </p:tgtEl>
                                        <p:attrNameLst>
                                          <p:attrName>ppt_w</p:attrName>
                                        </p:attrNameLst>
                                      </p:cBhvr>
                                      <p:tavLst>
                                        <p:tav tm="0">
                                          <p:val>
                                            <p:strVal val="#ppt_w*0.70"/>
                                          </p:val>
                                        </p:tav>
                                        <p:tav tm="100000">
                                          <p:val>
                                            <p:strVal val="#ppt_w"/>
                                          </p:val>
                                        </p:tav>
                                      </p:tavLst>
                                    </p:anim>
                                    <p:anim calcmode="lin" valueType="num">
                                      <p:cBhvr>
                                        <p:cTn id="15" dur="1000" fill="hold"/>
                                        <p:tgtEl>
                                          <p:spTgt spid="76806"/>
                                        </p:tgtEl>
                                        <p:attrNameLst>
                                          <p:attrName>ppt_h</p:attrName>
                                        </p:attrNameLst>
                                      </p:cBhvr>
                                      <p:tavLst>
                                        <p:tav tm="0">
                                          <p:val>
                                            <p:strVal val="#ppt_h"/>
                                          </p:val>
                                        </p:tav>
                                        <p:tav tm="100000">
                                          <p:val>
                                            <p:strVal val="#ppt_h"/>
                                          </p:val>
                                        </p:tav>
                                      </p:tavLst>
                                    </p:anim>
                                    <p:animEffect transition="in" filter="fade">
                                      <p:cBhvr>
                                        <p:cTn id="16" dur="10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7772400" cy="944562"/>
          </a:xfrm>
        </p:spPr>
        <p:txBody>
          <a:bodyPr/>
          <a:lstStyle/>
          <a:p>
            <a:pPr eaLnBrk="1" hangingPunct="1"/>
            <a:r>
              <a:rPr lang="en-US" altLang="en-US" sz="3800" b="1" dirty="0" smtClean="0"/>
              <a:t>1 Kings 6:1</a:t>
            </a:r>
          </a:p>
        </p:txBody>
      </p:sp>
      <p:sp>
        <p:nvSpPr>
          <p:cNvPr id="330755" name="Text Box 3"/>
          <p:cNvSpPr txBox="1">
            <a:spLocks noChangeArrowheads="1"/>
          </p:cNvSpPr>
          <p:nvPr/>
        </p:nvSpPr>
        <p:spPr bwMode="auto">
          <a:xfrm>
            <a:off x="609600" y="1219200"/>
            <a:ext cx="79248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b="1">
                <a:solidFill>
                  <a:srgbClr val="660066"/>
                </a:solidFill>
              </a:rPr>
              <a:t>Do you believe that early Chronologists never read 1 Kings 6:1?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1" nodeType="afterEffect">
                                  <p:stCondLst>
                                    <p:cond delay="0"/>
                                  </p:stCondLst>
                                  <p:iterate type="lt">
                                    <p:tmPct val="0"/>
                                  </p:iterate>
                                  <p:childTnLst>
                                    <p:set>
                                      <p:cBhvr>
                                        <p:cTn id="6" dur="1" fill="hold">
                                          <p:stCondLst>
                                            <p:cond delay="0"/>
                                          </p:stCondLst>
                                        </p:cTn>
                                        <p:tgtEl>
                                          <p:spTgt spid="330755"/>
                                        </p:tgtEl>
                                        <p:attrNameLst>
                                          <p:attrName>style.visibility</p:attrName>
                                        </p:attrNameLst>
                                      </p:cBhvr>
                                      <p:to>
                                        <p:strVal val="visible"/>
                                      </p:to>
                                    </p:set>
                                    <p:anim calcmode="lin" valueType="num">
                                      <p:cBhvr>
                                        <p:cTn id="7" dur="2000" fill="hold"/>
                                        <p:tgtEl>
                                          <p:spTgt spid="330755"/>
                                        </p:tgtEl>
                                        <p:attrNameLst>
                                          <p:attrName>ppt_w</p:attrName>
                                        </p:attrNameLst>
                                      </p:cBhvr>
                                      <p:tavLst>
                                        <p:tav tm="0">
                                          <p:val>
                                            <p:strVal val="#ppt_w*0.70"/>
                                          </p:val>
                                        </p:tav>
                                        <p:tav tm="100000">
                                          <p:val>
                                            <p:strVal val="#ppt_w"/>
                                          </p:val>
                                        </p:tav>
                                      </p:tavLst>
                                    </p:anim>
                                    <p:anim calcmode="lin" valueType="num">
                                      <p:cBhvr>
                                        <p:cTn id="8" dur="2000" fill="hold"/>
                                        <p:tgtEl>
                                          <p:spTgt spid="330755"/>
                                        </p:tgtEl>
                                        <p:attrNameLst>
                                          <p:attrName>ppt_h</p:attrName>
                                        </p:attrNameLst>
                                      </p:cBhvr>
                                      <p:tavLst>
                                        <p:tav tm="0">
                                          <p:val>
                                            <p:strVal val="#ppt_h"/>
                                          </p:val>
                                        </p:tav>
                                        <p:tav tm="100000">
                                          <p:val>
                                            <p:strVal val="#ppt_h"/>
                                          </p:val>
                                        </p:tav>
                                      </p:tavLst>
                                    </p:anim>
                                    <p:animEffect transition="in" filter="fade">
                                      <p:cBhvr>
                                        <p:cTn id="9" dur="2000"/>
                                        <p:tgtEl>
                                          <p:spTgt spid="330755"/>
                                        </p:tgtEl>
                                      </p:cBhvr>
                                    </p:animEffect>
                                  </p:childTnLst>
                                </p:cTn>
                              </p:par>
                            </p:childTnLst>
                          </p:cTn>
                        </p:par>
                        <p:par>
                          <p:cTn id="10" fill="hold" nodeType="afterGroup">
                            <p:stCondLst>
                              <p:cond delay="2000"/>
                            </p:stCondLst>
                            <p:childTnLst>
                              <p:par>
                                <p:cTn id="11" presetID="36" presetClass="emph" presetSubtype="0" fill="hold" grpId="0" nodeType="afterEffect">
                                  <p:stCondLst>
                                    <p:cond delay="0"/>
                                  </p:stCondLst>
                                  <p:iterate type="lt">
                                    <p:tmPct val="10000"/>
                                  </p:iterate>
                                  <p:childTnLst>
                                    <p:animScale>
                                      <p:cBhvr>
                                        <p:cTn id="12" dur="250" autoRev="1" fill="hold">
                                          <p:stCondLst>
                                            <p:cond delay="0"/>
                                          </p:stCondLst>
                                        </p:cTn>
                                        <p:tgtEl>
                                          <p:spTgt spid="330755"/>
                                        </p:tgtEl>
                                      </p:cBhvr>
                                      <p:to x="80000" y="100000"/>
                                    </p:animScale>
                                    <p:anim by="(#ppt_w*0.10)" calcmode="lin" valueType="num">
                                      <p:cBhvr>
                                        <p:cTn id="13" dur="250" autoRev="1" fill="hold">
                                          <p:stCondLst>
                                            <p:cond delay="0"/>
                                          </p:stCondLst>
                                        </p:cTn>
                                        <p:tgtEl>
                                          <p:spTgt spid="330755"/>
                                        </p:tgtEl>
                                        <p:attrNameLst>
                                          <p:attrName>ppt_x</p:attrName>
                                        </p:attrNameLst>
                                      </p:cBhvr>
                                    </p:anim>
                                    <p:anim by="(-#ppt_w*0.10)" calcmode="lin" valueType="num">
                                      <p:cBhvr>
                                        <p:cTn id="14" dur="250" autoRev="1" fill="hold">
                                          <p:stCondLst>
                                            <p:cond delay="0"/>
                                          </p:stCondLst>
                                        </p:cTn>
                                        <p:tgtEl>
                                          <p:spTgt spid="330755"/>
                                        </p:tgtEl>
                                        <p:attrNameLst>
                                          <p:attrName>ppt_y</p:attrName>
                                        </p:attrNameLst>
                                      </p:cBhvr>
                                    </p:anim>
                                    <p:animRot by="-480000">
                                      <p:cBhvr>
                                        <p:cTn id="15" dur="250" autoRev="1" fill="hold">
                                          <p:stCondLst>
                                            <p:cond delay="0"/>
                                          </p:stCondLst>
                                        </p:cTn>
                                        <p:tgtEl>
                                          <p:spTgt spid="3307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p:bldP spid="33075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7772400" cy="944562"/>
          </a:xfrm>
        </p:spPr>
        <p:txBody>
          <a:bodyPr/>
          <a:lstStyle/>
          <a:p>
            <a:pPr eaLnBrk="1" hangingPunct="1"/>
            <a:r>
              <a:rPr lang="en-US" altLang="en-US" sz="3800" b="1" dirty="0" smtClean="0"/>
              <a:t>1 Kings 6:1</a:t>
            </a:r>
          </a:p>
        </p:txBody>
      </p:sp>
      <p:sp>
        <p:nvSpPr>
          <p:cNvPr id="330755" name="Text Box 3"/>
          <p:cNvSpPr txBox="1">
            <a:spLocks noChangeArrowheads="1"/>
          </p:cNvSpPr>
          <p:nvPr/>
        </p:nvSpPr>
        <p:spPr bwMode="auto">
          <a:xfrm>
            <a:off x="609600" y="1219200"/>
            <a:ext cx="79248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5400" b="1">
                <a:solidFill>
                  <a:srgbClr val="660066"/>
                </a:solidFill>
              </a:rPr>
              <a:t>Do you believe that early Chronologists never read 1 Kings 6:1?</a:t>
            </a:r>
          </a:p>
        </p:txBody>
      </p:sp>
    </p:spTree>
    <p:extLst>
      <p:ext uri="{BB962C8B-B14F-4D97-AF65-F5344CB8AC3E}">
        <p14:creationId xmlns:p14="http://schemas.microsoft.com/office/powerpoint/2010/main" val="110127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09800" y="274638"/>
            <a:ext cx="5791200" cy="868362"/>
          </a:xfrm>
        </p:spPr>
        <p:txBody>
          <a:bodyPr/>
          <a:lstStyle/>
          <a:p>
            <a:pPr eaLnBrk="1" hangingPunct="1"/>
            <a:r>
              <a:rPr lang="en-US" altLang="en-US" b="1" smtClean="0"/>
              <a:t>EUSEBIUS</a:t>
            </a:r>
            <a:r>
              <a:rPr lang="en-US" altLang="en-US" smtClean="0"/>
              <a:t> </a:t>
            </a:r>
          </a:p>
        </p:txBody>
      </p:sp>
      <p:pic>
        <p:nvPicPr>
          <p:cNvPr id="50179" name="Picture 4" descr="Eusebius_of_Caes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38225"/>
            <a:ext cx="4762500"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p:cNvSpPr txBox="1">
            <a:spLocks noChangeArrowheads="1"/>
          </p:cNvSpPr>
          <p:nvPr/>
        </p:nvSpPr>
        <p:spPr bwMode="auto">
          <a:xfrm>
            <a:off x="152400" y="1524000"/>
            <a:ext cx="2590800" cy="41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US" altLang="en-US" sz="3000" dirty="0"/>
              <a:t>Known as the Father of Church </a:t>
            </a:r>
            <a:r>
              <a:rPr lang="en-US" altLang="en-US" sz="3000" dirty="0" smtClean="0"/>
              <a:t>History</a:t>
            </a:r>
          </a:p>
          <a:p>
            <a:pPr eaLnBrk="1" hangingPunct="1">
              <a:lnSpc>
                <a:spcPct val="80000"/>
              </a:lnSpc>
              <a:buFontTx/>
              <a:buNone/>
            </a:pPr>
            <a:r>
              <a:rPr lang="en-US" sz="2800" dirty="0"/>
              <a:t>Eusebius was bishop of Caesarea Palestine from about A.D. 314 to A.D. 340. </a:t>
            </a:r>
            <a:endParaRPr lang="en-US" altLang="en-US" sz="3000" dirty="0"/>
          </a:p>
          <a:p>
            <a:pPr eaLnBrk="1" hangingPunct="1">
              <a:spcBef>
                <a:spcPct val="50000"/>
              </a:spcBef>
              <a:buFontTx/>
              <a:buNone/>
            </a:pPr>
            <a:endParaRPr lang="en-US" altLang="en-US" sz="1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7467600" cy="868362"/>
          </a:xfrm>
        </p:spPr>
        <p:txBody>
          <a:bodyPr/>
          <a:lstStyle/>
          <a:p>
            <a:pPr eaLnBrk="1" hangingPunct="1"/>
            <a:r>
              <a:rPr lang="en-US" altLang="en-US" b="1" smtClean="0"/>
              <a:t>EUSEBIUS</a:t>
            </a:r>
            <a:r>
              <a:rPr lang="en-US" altLang="en-US" smtClean="0"/>
              <a:t> </a:t>
            </a:r>
          </a:p>
        </p:txBody>
      </p:sp>
      <p:sp>
        <p:nvSpPr>
          <p:cNvPr id="54275" name="Text Box 3"/>
          <p:cNvSpPr txBox="1">
            <a:spLocks noChangeArrowheads="1"/>
          </p:cNvSpPr>
          <p:nvPr/>
        </p:nvSpPr>
        <p:spPr bwMode="auto">
          <a:xfrm>
            <a:off x="381000" y="1219200"/>
            <a:ext cx="8534400" cy="44577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solidFill>
                  <a:srgbClr val="0066FF"/>
                </a:solidFill>
              </a:rPr>
              <a:t> </a:t>
            </a:r>
            <a:r>
              <a:rPr lang="en-US" altLang="en-US" sz="2600" b="1" i="1">
                <a:solidFill>
                  <a:srgbClr val="0066FF"/>
                </a:solidFill>
              </a:rPr>
              <a:t>600</a:t>
            </a:r>
            <a:r>
              <a:rPr lang="en-US" altLang="en-US" sz="2600" i="1"/>
              <a:t>	</a:t>
            </a:r>
            <a:r>
              <a:rPr lang="en-US" altLang="en-US" sz="2600" b="1" i="1">
                <a:solidFill>
                  <a:srgbClr val="0066FF"/>
                </a:solidFill>
              </a:rPr>
              <a:t>Error</a:t>
            </a:r>
            <a:r>
              <a:rPr lang="en-US" altLang="en-US" sz="2600" i="1"/>
              <a:t>: period from Exodus to Solomon’s 4th Year</a:t>
            </a:r>
          </a:p>
          <a:p>
            <a:pPr eaLnBrk="1" hangingPunct="1">
              <a:spcBef>
                <a:spcPct val="0"/>
              </a:spcBef>
              <a:buFontTx/>
              <a:buNone/>
            </a:pPr>
            <a:r>
              <a:rPr lang="en-US" altLang="en-US" sz="2600" i="1"/>
              <a:t>	</a:t>
            </a:r>
            <a:r>
              <a:rPr lang="en-US" altLang="en-US" sz="2600" b="1" i="1">
                <a:solidFill>
                  <a:srgbClr val="0066FF"/>
                </a:solidFill>
              </a:rPr>
              <a:t>(Should be 580 years.)</a:t>
            </a:r>
          </a:p>
          <a:p>
            <a:pPr eaLnBrk="1" hangingPunct="1">
              <a:spcBef>
                <a:spcPct val="0"/>
              </a:spcBef>
              <a:buFontTx/>
              <a:buNone/>
            </a:pPr>
            <a:r>
              <a:rPr lang="en-US" altLang="en-US" sz="2600" i="1"/>
              <a:t> </a:t>
            </a:r>
          </a:p>
          <a:p>
            <a:pPr eaLnBrk="1" hangingPunct="1">
              <a:spcBef>
                <a:spcPct val="0"/>
              </a:spcBef>
              <a:buFontTx/>
              <a:buNone/>
            </a:pPr>
            <a:r>
              <a:rPr lang="en-US" altLang="en-US" sz="2600" i="1"/>
              <a:t>-  40 	in the wilderness</a:t>
            </a:r>
          </a:p>
          <a:p>
            <a:pPr eaLnBrk="1" hangingPunct="1">
              <a:spcBef>
                <a:spcPct val="0"/>
              </a:spcBef>
              <a:buFontTx/>
              <a:buChar char="-"/>
            </a:pPr>
            <a:r>
              <a:rPr lang="en-US" altLang="en-US" sz="2600" i="1"/>
              <a:t>  </a:t>
            </a:r>
            <a:r>
              <a:rPr lang="en-US" altLang="en-US" sz="2600" b="1" i="1">
                <a:solidFill>
                  <a:srgbClr val="0066FF"/>
                </a:solidFill>
              </a:rPr>
              <a:t>27</a:t>
            </a:r>
            <a:r>
              <a:rPr lang="en-US" altLang="en-US" sz="2600" i="1"/>
              <a:t>	Joshua plus dividing the land [This is an </a:t>
            </a:r>
            <a:r>
              <a:rPr lang="en-US" altLang="en-US" sz="2600" b="1" i="1">
                <a:solidFill>
                  <a:srgbClr val="0066FF"/>
                </a:solidFill>
              </a:rPr>
              <a:t>error</a:t>
            </a:r>
            <a:r>
              <a:rPr lang="en-US" altLang="en-US" sz="2600" i="1">
                <a:solidFill>
                  <a:srgbClr val="0066FF"/>
                </a:solidFill>
              </a:rPr>
              <a:t> </a:t>
            </a:r>
            <a:r>
              <a:rPr lang="en-US" altLang="en-US" sz="2600" i="1"/>
              <a:t>as </a:t>
            </a:r>
          </a:p>
          <a:p>
            <a:pPr eaLnBrk="1" hangingPunct="1">
              <a:spcBef>
                <a:spcPct val="0"/>
              </a:spcBef>
              <a:buFontTx/>
              <a:buNone/>
            </a:pPr>
            <a:r>
              <a:rPr lang="en-US" altLang="en-US" sz="2600" i="1"/>
              <a:t>         Joshua should be included in the 450 years below.]</a:t>
            </a:r>
          </a:p>
          <a:p>
            <a:pPr eaLnBrk="1" hangingPunct="1">
              <a:spcBef>
                <a:spcPct val="0"/>
              </a:spcBef>
              <a:buFontTx/>
              <a:buNone/>
            </a:pPr>
            <a:r>
              <a:rPr lang="en-US" altLang="en-US" sz="2600" i="1"/>
              <a:t>-  40	Saul’s reign</a:t>
            </a:r>
          </a:p>
          <a:p>
            <a:pPr eaLnBrk="1" hangingPunct="1">
              <a:spcBef>
                <a:spcPct val="0"/>
              </a:spcBef>
              <a:buFontTx/>
              <a:buNone/>
            </a:pPr>
            <a:r>
              <a:rPr lang="en-US" altLang="en-US" sz="2600" i="1"/>
              <a:t>-  40	David reign</a:t>
            </a:r>
          </a:p>
          <a:p>
            <a:pPr eaLnBrk="1" hangingPunct="1">
              <a:spcBef>
                <a:spcPct val="0"/>
              </a:spcBef>
              <a:buFontTx/>
              <a:buNone/>
            </a:pPr>
            <a:r>
              <a:rPr lang="en-US" altLang="en-US" sz="2600" i="1"/>
              <a:t>-    4	Solomon (to building Temple starting in his 4th yr.)</a:t>
            </a:r>
          </a:p>
          <a:p>
            <a:pPr eaLnBrk="1" hangingPunct="1">
              <a:spcBef>
                <a:spcPct val="0"/>
              </a:spcBef>
              <a:buFontTx/>
              <a:buNone/>
            </a:pPr>
            <a:r>
              <a:rPr lang="en-US" altLang="en-US" sz="2600" i="1"/>
              <a:t> ------</a:t>
            </a:r>
          </a:p>
          <a:p>
            <a:pPr eaLnBrk="1" hangingPunct="1">
              <a:spcBef>
                <a:spcPct val="0"/>
              </a:spcBef>
              <a:buFontTx/>
              <a:buNone/>
            </a:pPr>
            <a:r>
              <a:rPr lang="en-US" altLang="en-US" sz="2600" i="1"/>
              <a:t>= 450	Agrees with Acts 13:20 for Period of the Judges</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2807" y="228601"/>
            <a:ext cx="7911593" cy="6411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467600" cy="868362"/>
          </a:xfrm>
        </p:spPr>
        <p:txBody>
          <a:bodyPr/>
          <a:lstStyle/>
          <a:p>
            <a:pPr eaLnBrk="1" hangingPunct="1"/>
            <a:r>
              <a:rPr lang="en-US" altLang="en-US" b="1" smtClean="0"/>
              <a:t>EUSEBIUS CALCULATION</a:t>
            </a:r>
            <a:r>
              <a:rPr lang="en-US" altLang="en-US" smtClean="0"/>
              <a:t> </a:t>
            </a:r>
          </a:p>
        </p:txBody>
      </p:sp>
      <p:sp>
        <p:nvSpPr>
          <p:cNvPr id="60419" name="Text Box 3"/>
          <p:cNvSpPr txBox="1">
            <a:spLocks noChangeArrowheads="1"/>
          </p:cNvSpPr>
          <p:nvPr/>
        </p:nvSpPr>
        <p:spPr bwMode="auto">
          <a:xfrm>
            <a:off x="381000" y="1219200"/>
            <a:ext cx="853440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p>
          <a:p>
            <a:pPr eaLnBrk="1" hangingPunct="1">
              <a:spcBef>
                <a:spcPct val="0"/>
              </a:spcBef>
              <a:buFontTx/>
              <a:buNone/>
            </a:pPr>
            <a:r>
              <a:rPr lang="en-US" altLang="en-US"/>
              <a:t> 600   Exodus to Solomon’s 4</a:t>
            </a:r>
            <a:r>
              <a:rPr lang="en-US" altLang="en-US" baseline="30000"/>
              <a:t>th</a:t>
            </a:r>
            <a:r>
              <a:rPr lang="en-US" altLang="en-US"/>
              <a:t> year</a:t>
            </a:r>
          </a:p>
          <a:p>
            <a:pPr eaLnBrk="1" hangingPunct="1">
              <a:spcBef>
                <a:spcPct val="0"/>
              </a:spcBef>
              <a:buFontTx/>
              <a:buNone/>
            </a:pPr>
            <a:r>
              <a:rPr lang="en-US" altLang="en-US"/>
              <a:t>-120   Subtract total periods of oppressions</a:t>
            </a:r>
          </a:p>
          <a:p>
            <a:pPr eaLnBrk="1" hangingPunct="1">
              <a:spcBef>
                <a:spcPct val="0"/>
              </a:spcBef>
              <a:buFontTx/>
              <a:buNone/>
            </a:pPr>
            <a:r>
              <a:rPr lang="en-US" altLang="en-US"/>
              <a:t>------- </a:t>
            </a:r>
          </a:p>
          <a:p>
            <a:pPr eaLnBrk="1" hangingPunct="1">
              <a:spcBef>
                <a:spcPct val="0"/>
              </a:spcBef>
              <a:buFontTx/>
              <a:buNone/>
            </a:pPr>
            <a:r>
              <a:rPr lang="en-US" altLang="en-US"/>
              <a:t> </a:t>
            </a:r>
            <a:r>
              <a:rPr lang="en-US" altLang="en-US" b="1" u="sng"/>
              <a:t>480</a:t>
            </a:r>
            <a:r>
              <a:rPr lang="en-US" altLang="en-US" b="1"/>
              <a:t> </a:t>
            </a:r>
            <a:r>
              <a:rPr lang="en-US" altLang="en-US"/>
              <a:t>  Adjusted Exodus to Solomon’s 4</a:t>
            </a:r>
            <a:r>
              <a:rPr lang="en-US" altLang="en-US" baseline="30000"/>
              <a:t>th</a:t>
            </a:r>
            <a:r>
              <a:rPr lang="en-US" altLang="en-US"/>
              <a:t> year</a:t>
            </a:r>
          </a:p>
          <a:p>
            <a:pPr eaLnBrk="1" hangingPunct="1">
              <a:spcBef>
                <a:spcPct val="0"/>
              </a:spcBef>
              <a:buFontTx/>
              <a:buNone/>
            </a:pPr>
            <a:r>
              <a:rPr lang="en-US" altLang="en-US" sz="2800"/>
              <a:t>	  (calculation agrees with Jewish Teachers)</a:t>
            </a:r>
            <a:r>
              <a:rPr lang="en-US" altLang="en-US" sz="2200"/>
              <a:t>      </a:t>
            </a:r>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7467600" cy="868362"/>
          </a:xfrm>
        </p:spPr>
        <p:txBody>
          <a:bodyPr/>
          <a:lstStyle/>
          <a:p>
            <a:pPr eaLnBrk="1" hangingPunct="1"/>
            <a:r>
              <a:rPr lang="en-US" altLang="en-US" b="1" dirty="0" smtClean="0"/>
              <a:t>EUSEBIUS WROTE</a:t>
            </a:r>
            <a:r>
              <a:rPr lang="en-US" altLang="en-US" dirty="0" smtClean="0"/>
              <a:t> </a:t>
            </a:r>
          </a:p>
        </p:txBody>
      </p:sp>
      <p:sp>
        <p:nvSpPr>
          <p:cNvPr id="60419" name="Text Box 3"/>
          <p:cNvSpPr txBox="1">
            <a:spLocks noChangeArrowheads="1"/>
          </p:cNvSpPr>
          <p:nvPr/>
        </p:nvSpPr>
        <p:spPr bwMode="auto">
          <a:xfrm>
            <a:off x="32349" y="1154502"/>
            <a:ext cx="4343400"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dirty="0" smtClean="0"/>
              <a:t>" </a:t>
            </a:r>
            <a:r>
              <a:rPr lang="en-US" altLang="en-US" sz="2200" dirty="0"/>
              <a:t>In the Hebrew version, it says "It happened in the 480th year" because </a:t>
            </a:r>
            <a:r>
              <a:rPr lang="en-US" altLang="en-US" sz="2200" b="1" u="sng" dirty="0"/>
              <a:t>the Jewish teachers</a:t>
            </a:r>
            <a:r>
              <a:rPr lang="en-US" altLang="en-US" sz="2200" dirty="0"/>
              <a:t>, by a careful calculation, decided that the total came to 480 years.  They </a:t>
            </a:r>
            <a:r>
              <a:rPr lang="en-US" altLang="en-US" sz="2200" b="1" u="sng" dirty="0"/>
              <a:t>did not count separately the years in which the foreigners are said to have ruled over the </a:t>
            </a:r>
            <a:r>
              <a:rPr lang="en-US" altLang="en-US" sz="2200" b="1" u="sng" dirty="0" smtClean="0"/>
              <a:t>people</a:t>
            </a:r>
            <a:r>
              <a:rPr lang="en-US" altLang="en-US" sz="2200" dirty="0" smtClean="0"/>
              <a:t> [of </a:t>
            </a:r>
            <a:r>
              <a:rPr lang="en-US" altLang="en-US" sz="2200" dirty="0"/>
              <a:t>Israel], but counted just the time that the judges ruled them, and included within this the periods of foreign domination.  And this must be how it is done, because it is the only way that the total can be made to be 480 years….”</a:t>
            </a:r>
          </a:p>
          <a:p>
            <a:pPr eaLnBrk="1" hangingPunct="1">
              <a:spcBef>
                <a:spcPct val="0"/>
              </a:spcBef>
              <a:buFontTx/>
              <a:buNone/>
            </a:pPr>
            <a:endParaRPr lang="en-US" altLang="en-US" sz="2200" dirty="0"/>
          </a:p>
        </p:txBody>
      </p:sp>
      <p:pic>
        <p:nvPicPr>
          <p:cNvPr id="4" name="Picture 4" descr="Eusebius_of_Caes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343" y="1154502"/>
            <a:ext cx="4667347" cy="570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722549"/>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7467600" cy="868362"/>
          </a:xfrm>
        </p:spPr>
        <p:txBody>
          <a:bodyPr/>
          <a:lstStyle/>
          <a:p>
            <a:pPr eaLnBrk="1" hangingPunct="1"/>
            <a:r>
              <a:rPr lang="en-US" altLang="en-US" b="1" smtClean="0"/>
              <a:t>EUSEBIUS</a:t>
            </a:r>
            <a:r>
              <a:rPr lang="en-US" altLang="en-US" smtClean="0"/>
              <a:t> </a:t>
            </a:r>
          </a:p>
        </p:txBody>
      </p:sp>
      <p:sp>
        <p:nvSpPr>
          <p:cNvPr id="68611" name="Text Box 3"/>
          <p:cNvSpPr txBox="1">
            <a:spLocks noChangeArrowheads="1"/>
          </p:cNvSpPr>
          <p:nvPr/>
        </p:nvSpPr>
        <p:spPr bwMode="auto">
          <a:xfrm>
            <a:off x="304800" y="1066800"/>
            <a:ext cx="8534400" cy="524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   6	Division/Conquering of the Land </a:t>
            </a:r>
          </a:p>
          <a:p>
            <a:pPr eaLnBrk="1" hangingPunct="1"/>
            <a:r>
              <a:rPr lang="en-US" altLang="en-US" sz="2800"/>
              <a:t>              (not in full control of it)</a:t>
            </a:r>
          </a:p>
          <a:p>
            <a:pPr eaLnBrk="1" hangingPunct="1"/>
            <a:r>
              <a:rPr lang="en-US" altLang="en-US" sz="2800"/>
              <a:t>   8	years servitude to king of Mesopotamia</a:t>
            </a:r>
          </a:p>
          <a:p>
            <a:pPr eaLnBrk="1" hangingPunct="1"/>
            <a:r>
              <a:rPr lang="en-US" altLang="en-US" sz="2800"/>
              <a:t> 18	years servitude to Moab       </a:t>
            </a:r>
          </a:p>
          <a:p>
            <a:pPr eaLnBrk="1" hangingPunct="1"/>
            <a:r>
              <a:rPr lang="en-US" altLang="en-US" sz="2800"/>
              <a:t> 20	years servitude to Jabin</a:t>
            </a:r>
          </a:p>
          <a:p>
            <a:pPr eaLnBrk="1" hangingPunct="1"/>
            <a:r>
              <a:rPr lang="en-US" altLang="en-US" sz="2800"/>
              <a:t>  7	years bondage under Midian   </a:t>
            </a:r>
          </a:p>
          <a:p>
            <a:pPr eaLnBrk="1" hangingPunct="1"/>
            <a:r>
              <a:rPr lang="en-US" altLang="en-US" sz="2800"/>
              <a:t>  3	years reign of Abimelech </a:t>
            </a:r>
          </a:p>
          <a:p>
            <a:pPr eaLnBrk="1" hangingPunct="1"/>
            <a:r>
              <a:rPr lang="en-US" altLang="en-US" sz="2800"/>
              <a:t>              (oppression by a corrupt King)</a:t>
            </a:r>
          </a:p>
          <a:p>
            <a:pPr eaLnBrk="1" hangingPunct="1"/>
            <a:r>
              <a:rPr lang="en-US" altLang="en-US" sz="2800"/>
              <a:t> 18	years period of oppression of Ammon  </a:t>
            </a:r>
          </a:p>
          <a:p>
            <a:pPr eaLnBrk="1" hangingPunct="1"/>
            <a:r>
              <a:rPr lang="en-US" altLang="en-US" sz="2800"/>
              <a:t> 40	years oppression by the Philistines    </a:t>
            </a:r>
          </a:p>
          <a:p>
            <a:pPr eaLnBrk="1" hangingPunct="1"/>
            <a:r>
              <a:rPr lang="en-US" altLang="en-US" sz="2800"/>
              <a:t>-----</a:t>
            </a:r>
          </a:p>
          <a:p>
            <a:pPr eaLnBrk="1" hangingPunct="1"/>
            <a:r>
              <a:rPr lang="en-US" altLang="en-US" sz="3000"/>
              <a:t>120</a:t>
            </a:r>
            <a:r>
              <a:rPr lang="en-US" altLang="en-US" sz="2800"/>
              <a:t>	Total Years</a:t>
            </a:r>
          </a:p>
        </p:txBody>
      </p:sp>
      <p:sp>
        <p:nvSpPr>
          <p:cNvPr id="68612" name="Text Box 4"/>
          <p:cNvSpPr txBox="1">
            <a:spLocks noChangeArrowheads="1"/>
          </p:cNvSpPr>
          <p:nvPr/>
        </p:nvSpPr>
        <p:spPr bwMode="auto">
          <a:xfrm>
            <a:off x="3429000" y="5410200"/>
            <a:ext cx="5257800" cy="12890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800" b="1">
                <a:solidFill>
                  <a:srgbClr val="660066"/>
                </a:solidFill>
              </a:rPr>
              <a:t>Counting up the years of Oppressions</a:t>
            </a:r>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74638"/>
            <a:ext cx="7467600" cy="868362"/>
          </a:xfrm>
        </p:spPr>
        <p:txBody>
          <a:bodyPr/>
          <a:lstStyle/>
          <a:p>
            <a:pPr eaLnBrk="1" hangingPunct="1"/>
            <a:r>
              <a:rPr lang="en-US" altLang="en-US" b="1" smtClean="0"/>
              <a:t>EUSEBIUS CALCULATION</a:t>
            </a:r>
            <a:r>
              <a:rPr lang="en-US" altLang="en-US" smtClean="0"/>
              <a:t> </a:t>
            </a:r>
          </a:p>
        </p:txBody>
      </p:sp>
      <p:sp>
        <p:nvSpPr>
          <p:cNvPr id="70659" name="Text Box 3"/>
          <p:cNvSpPr txBox="1">
            <a:spLocks noChangeArrowheads="1"/>
          </p:cNvSpPr>
          <p:nvPr/>
        </p:nvSpPr>
        <p:spPr bwMode="auto">
          <a:xfrm>
            <a:off x="381000" y="1219200"/>
            <a:ext cx="853440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p>
          <a:p>
            <a:pPr eaLnBrk="1" hangingPunct="1">
              <a:spcBef>
                <a:spcPct val="0"/>
              </a:spcBef>
              <a:buFontTx/>
              <a:buNone/>
            </a:pPr>
            <a:r>
              <a:rPr lang="en-US" altLang="en-US"/>
              <a:t> 600   Exodus to Solomon’s 4</a:t>
            </a:r>
            <a:r>
              <a:rPr lang="en-US" altLang="en-US" baseline="30000"/>
              <a:t>th</a:t>
            </a:r>
            <a:r>
              <a:rPr lang="en-US" altLang="en-US"/>
              <a:t> year</a:t>
            </a:r>
          </a:p>
          <a:p>
            <a:pPr eaLnBrk="1" hangingPunct="1">
              <a:spcBef>
                <a:spcPct val="0"/>
              </a:spcBef>
              <a:buFontTx/>
              <a:buNone/>
            </a:pPr>
            <a:r>
              <a:rPr lang="en-US" altLang="en-US"/>
              <a:t>-120   Subtract total periods of oppressions</a:t>
            </a:r>
          </a:p>
          <a:p>
            <a:pPr eaLnBrk="1" hangingPunct="1">
              <a:spcBef>
                <a:spcPct val="0"/>
              </a:spcBef>
              <a:buFontTx/>
              <a:buNone/>
            </a:pPr>
            <a:r>
              <a:rPr lang="en-US" altLang="en-US"/>
              <a:t>------- </a:t>
            </a:r>
          </a:p>
          <a:p>
            <a:pPr eaLnBrk="1" hangingPunct="1">
              <a:spcBef>
                <a:spcPct val="0"/>
              </a:spcBef>
              <a:buFontTx/>
              <a:buNone/>
            </a:pPr>
            <a:r>
              <a:rPr lang="en-US" altLang="en-US"/>
              <a:t> </a:t>
            </a:r>
            <a:r>
              <a:rPr lang="en-US" altLang="en-US" b="1" u="sng"/>
              <a:t>480</a:t>
            </a:r>
            <a:r>
              <a:rPr lang="en-US" altLang="en-US" b="1"/>
              <a:t> </a:t>
            </a:r>
            <a:r>
              <a:rPr lang="en-US" altLang="en-US"/>
              <a:t>  Adjusted Exodus to Solomon’s 4</a:t>
            </a:r>
            <a:r>
              <a:rPr lang="en-US" altLang="en-US" baseline="30000"/>
              <a:t>th</a:t>
            </a:r>
            <a:r>
              <a:rPr lang="en-US" altLang="en-US"/>
              <a:t> year</a:t>
            </a:r>
          </a:p>
          <a:p>
            <a:pPr eaLnBrk="1" hangingPunct="1">
              <a:spcBef>
                <a:spcPct val="0"/>
              </a:spcBef>
              <a:buFontTx/>
              <a:buNone/>
            </a:pPr>
            <a:r>
              <a:rPr lang="en-US" altLang="en-US" sz="2800"/>
              <a:t>	  (calculation agrees with Jewish Teachers)</a:t>
            </a:r>
            <a:r>
              <a:rPr lang="en-US" altLang="en-US" sz="2200"/>
              <a:t>      </a:t>
            </a:r>
          </a:p>
        </p:txBody>
      </p:sp>
      <p:sp>
        <p:nvSpPr>
          <p:cNvPr id="340996" name="Text Box 4"/>
          <p:cNvSpPr txBox="1">
            <a:spLocks noChangeArrowheads="1"/>
          </p:cNvSpPr>
          <p:nvPr/>
        </p:nvSpPr>
        <p:spPr bwMode="auto">
          <a:xfrm>
            <a:off x="609600" y="4191000"/>
            <a:ext cx="7924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660066"/>
                </a:solidFill>
              </a:rPr>
              <a:t>Do you agree with how the Jewish Teachers arrived at 480 years in 1 Kings 6:1?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40996"/>
                                        </p:tgtEl>
                                        <p:attrNameLst>
                                          <p:attrName>style.visibility</p:attrName>
                                        </p:attrNameLst>
                                      </p:cBhvr>
                                      <p:to>
                                        <p:strVal val="visible"/>
                                      </p:to>
                                    </p:set>
                                    <p:anim calcmode="lin" valueType="num">
                                      <p:cBhvr>
                                        <p:cTn id="7" dur="500" fill="hold"/>
                                        <p:tgtEl>
                                          <p:spTgt spid="340996"/>
                                        </p:tgtEl>
                                        <p:attrNameLst>
                                          <p:attrName>ppt_w</p:attrName>
                                        </p:attrNameLst>
                                      </p:cBhvr>
                                      <p:tavLst>
                                        <p:tav tm="0">
                                          <p:val>
                                            <p:strVal val="#ppt_w*0.05"/>
                                          </p:val>
                                        </p:tav>
                                        <p:tav tm="100000">
                                          <p:val>
                                            <p:strVal val="#ppt_w"/>
                                          </p:val>
                                        </p:tav>
                                      </p:tavLst>
                                    </p:anim>
                                    <p:anim calcmode="lin" valueType="num">
                                      <p:cBhvr>
                                        <p:cTn id="8" dur="500" fill="hold"/>
                                        <p:tgtEl>
                                          <p:spTgt spid="340996"/>
                                        </p:tgtEl>
                                        <p:attrNameLst>
                                          <p:attrName>ppt_h</p:attrName>
                                        </p:attrNameLst>
                                      </p:cBhvr>
                                      <p:tavLst>
                                        <p:tav tm="0">
                                          <p:val>
                                            <p:strVal val="#ppt_h"/>
                                          </p:val>
                                        </p:tav>
                                        <p:tav tm="100000">
                                          <p:val>
                                            <p:strVal val="#ppt_h"/>
                                          </p:val>
                                        </p:tav>
                                      </p:tavLst>
                                    </p:anim>
                                    <p:anim calcmode="lin" valueType="num">
                                      <p:cBhvr>
                                        <p:cTn id="9" dur="500" fill="hold"/>
                                        <p:tgtEl>
                                          <p:spTgt spid="340996"/>
                                        </p:tgtEl>
                                        <p:attrNameLst>
                                          <p:attrName>ppt_x</p:attrName>
                                        </p:attrNameLst>
                                      </p:cBhvr>
                                      <p:tavLst>
                                        <p:tav tm="0">
                                          <p:val>
                                            <p:strVal val="#ppt_x-.2"/>
                                          </p:val>
                                        </p:tav>
                                        <p:tav tm="100000">
                                          <p:val>
                                            <p:strVal val="#ppt_x"/>
                                          </p:val>
                                        </p:tav>
                                      </p:tavLst>
                                    </p:anim>
                                    <p:anim calcmode="lin" valueType="num">
                                      <p:cBhvr>
                                        <p:cTn id="10" dur="500" fill="hold"/>
                                        <p:tgtEl>
                                          <p:spTgt spid="340996"/>
                                        </p:tgtEl>
                                        <p:attrNameLst>
                                          <p:attrName>ppt_y</p:attrName>
                                        </p:attrNameLst>
                                      </p:cBhvr>
                                      <p:tavLst>
                                        <p:tav tm="0">
                                          <p:val>
                                            <p:strVal val="#ppt_y"/>
                                          </p:val>
                                        </p:tav>
                                        <p:tav tm="100000">
                                          <p:val>
                                            <p:strVal val="#ppt_y"/>
                                          </p:val>
                                        </p:tav>
                                      </p:tavLst>
                                    </p:anim>
                                    <p:animEffect transition="in" filter="fade">
                                      <p:cBhvr>
                                        <p:cTn id="11" dur="500"/>
                                        <p:tgtEl>
                                          <p:spTgt spid="3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76200" y="152400"/>
            <a:ext cx="8991600" cy="1477962"/>
          </a:xfrm>
        </p:spPr>
        <p:txBody>
          <a:bodyPr/>
          <a:lstStyle/>
          <a:p>
            <a:pPr eaLnBrk="1" hangingPunct="1"/>
            <a:r>
              <a:rPr lang="en-US" altLang="en-US" sz="3600" b="1" dirty="0" smtClean="0"/>
              <a:t>ANOTHER WAY TO CALCULATE 450 YEARS FROM THE BOOK OF JUDGES</a:t>
            </a:r>
          </a:p>
        </p:txBody>
      </p:sp>
      <p:pic>
        <p:nvPicPr>
          <p:cNvPr id="25602" name="Picture 2" descr="Image result for accountant on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6879"/>
            <a:ext cx="9144000" cy="5151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73410"/>
                                        </p:tgtEl>
                                      </p:cBhvr>
                                    </p:animEffect>
                                    <p:animScale>
                                      <p:cBhvr>
                                        <p:cTn id="7" dur="250" autoRev="1" fill="hold"/>
                                        <p:tgtEl>
                                          <p:spTgt spid="2734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04800" y="228600"/>
            <a:ext cx="8534400" cy="646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i="1" u="sng"/>
              <a:t>Period Years 	Period Identity, Scripture Reference</a:t>
            </a:r>
          </a:p>
          <a:p>
            <a:pPr eaLnBrk="1" hangingPunct="1">
              <a:spcBef>
                <a:spcPct val="0"/>
              </a:spcBef>
              <a:buFontTx/>
              <a:buNone/>
            </a:pPr>
            <a:r>
              <a:rPr lang="en-US" altLang="en-US" sz="1800" b="1" i="1"/>
              <a:t>	</a:t>
            </a:r>
            <a:r>
              <a:rPr lang="en-US" altLang="en-US" sz="1800" b="1" i="1">
                <a:solidFill>
                  <a:srgbClr val="FF3300"/>
                </a:solidFill>
              </a:rPr>
              <a:t>59	Judgeship of Joshua and the elders that outlived him</a:t>
            </a:r>
            <a:r>
              <a:rPr lang="en-US" altLang="en-US" sz="1800">
                <a:solidFill>
                  <a:srgbClr val="FF3300"/>
                </a:solidFill>
              </a:rPr>
              <a:t> </a:t>
            </a:r>
            <a:endParaRPr lang="en-US" altLang="en-US" sz="1800" b="1" i="1">
              <a:solidFill>
                <a:srgbClr val="FF3300"/>
              </a:solidFill>
            </a:endParaRPr>
          </a:p>
          <a:p>
            <a:pPr eaLnBrk="1" hangingPunct="1">
              <a:spcBef>
                <a:spcPct val="0"/>
              </a:spcBef>
              <a:buFontTx/>
              <a:buNone/>
            </a:pPr>
            <a:r>
              <a:rPr lang="en-US" altLang="en-US" sz="1800" b="1" i="1"/>
              <a:t>1 	8 	Servitude to Mesopotamia Judges 3:8</a:t>
            </a:r>
          </a:p>
          <a:p>
            <a:pPr eaLnBrk="1" hangingPunct="1">
              <a:spcBef>
                <a:spcPct val="0"/>
              </a:spcBef>
              <a:buFontTx/>
              <a:buNone/>
            </a:pPr>
            <a:r>
              <a:rPr lang="en-US" altLang="en-US" sz="1800" b="1" i="1"/>
              <a:t>2 	40 	Judgeship of Othniel “ 3:9-11</a:t>
            </a:r>
          </a:p>
          <a:p>
            <a:pPr eaLnBrk="1" hangingPunct="1">
              <a:spcBef>
                <a:spcPct val="0"/>
              </a:spcBef>
              <a:buFontTx/>
              <a:buNone/>
            </a:pPr>
            <a:r>
              <a:rPr lang="en-US" altLang="en-US" sz="1800" b="1" i="1"/>
              <a:t>3 	18 	Servitude to Moab “ 3:1</a:t>
            </a:r>
          </a:p>
          <a:p>
            <a:pPr eaLnBrk="1" hangingPunct="1">
              <a:spcBef>
                <a:spcPct val="0"/>
              </a:spcBef>
              <a:buFontTx/>
              <a:buNone/>
            </a:pPr>
            <a:r>
              <a:rPr lang="en-US" altLang="en-US" sz="1800" b="1" i="1"/>
              <a:t>4 	</a:t>
            </a:r>
            <a:r>
              <a:rPr lang="en-US" altLang="en-US" sz="1800" b="1" i="1">
                <a:solidFill>
                  <a:srgbClr val="FF3300"/>
                </a:solidFill>
              </a:rPr>
              <a:t>80 </a:t>
            </a:r>
            <a:r>
              <a:rPr lang="en-US" altLang="en-US" sz="1800" b="1" i="1"/>
              <a:t>	</a:t>
            </a:r>
            <a:r>
              <a:rPr lang="en-US" altLang="en-US" sz="1800" b="1" i="1">
                <a:solidFill>
                  <a:srgbClr val="FF3300"/>
                </a:solidFill>
              </a:rPr>
              <a:t>Rest under Ehud</a:t>
            </a:r>
            <a:r>
              <a:rPr lang="en-US" altLang="en-US" sz="1800" b="1" i="1"/>
              <a:t> “ 3:15-30 </a:t>
            </a:r>
            <a:r>
              <a:rPr lang="en-US" altLang="en-US" sz="1800" b="1" i="1">
                <a:solidFill>
                  <a:srgbClr val="FF3300"/>
                </a:solidFill>
              </a:rPr>
              <a:t>(Jabin in 20</a:t>
            </a:r>
            <a:r>
              <a:rPr lang="en-US" altLang="en-US" sz="1800" b="1" i="1" baseline="30000">
                <a:solidFill>
                  <a:srgbClr val="FF3300"/>
                </a:solidFill>
              </a:rPr>
              <a:t>th</a:t>
            </a:r>
            <a:r>
              <a:rPr lang="en-US" altLang="en-US" sz="1800" b="1" i="1">
                <a:solidFill>
                  <a:srgbClr val="FF3300"/>
                </a:solidFill>
              </a:rPr>
              <a:t> yr &amp; Deborah 40 yr)</a:t>
            </a:r>
          </a:p>
          <a:p>
            <a:pPr eaLnBrk="1" hangingPunct="1">
              <a:spcBef>
                <a:spcPct val="0"/>
              </a:spcBef>
              <a:buFontTx/>
              <a:buNone/>
            </a:pPr>
            <a:r>
              <a:rPr lang="en-US" altLang="en-US" sz="1800" b="1" i="1">
                <a:solidFill>
                  <a:schemeClr val="hlink"/>
                </a:solidFill>
              </a:rPr>
              <a:t>5</a:t>
            </a:r>
            <a:r>
              <a:rPr lang="en-US" altLang="en-US" sz="1800" b="1" i="1">
                <a:solidFill>
                  <a:srgbClr val="FF3300"/>
                </a:solidFill>
              </a:rPr>
              <a:t> 		</a:t>
            </a:r>
            <a:r>
              <a:rPr lang="en-US" altLang="en-US" sz="1800" b="1" i="1">
                <a:solidFill>
                  <a:schemeClr val="hlink"/>
                </a:solidFill>
              </a:rPr>
              <a:t>Servitude to Jabin “ 4:1-3</a:t>
            </a:r>
            <a:r>
              <a:rPr lang="en-US" altLang="en-US" sz="1800" b="1" i="1">
                <a:solidFill>
                  <a:srgbClr val="FF3300"/>
                </a:solidFill>
              </a:rPr>
              <a:t>	included above</a:t>
            </a:r>
          </a:p>
          <a:p>
            <a:pPr eaLnBrk="1" hangingPunct="1">
              <a:spcBef>
                <a:spcPct val="0"/>
              </a:spcBef>
              <a:buFontTx/>
              <a:buNone/>
            </a:pPr>
            <a:r>
              <a:rPr lang="en-US" altLang="en-US" sz="1800" b="1" i="1">
                <a:solidFill>
                  <a:schemeClr val="hlink"/>
                </a:solidFill>
              </a:rPr>
              <a:t>6 	 	Rest under Deborah “ 5:31</a:t>
            </a:r>
            <a:r>
              <a:rPr lang="en-US" altLang="en-US" sz="1800" b="1" i="1"/>
              <a:t>	</a:t>
            </a:r>
            <a:r>
              <a:rPr lang="en-US" altLang="en-US" sz="1800" b="1" i="1">
                <a:solidFill>
                  <a:srgbClr val="FF3300"/>
                </a:solidFill>
              </a:rPr>
              <a:t>included above</a:t>
            </a:r>
          </a:p>
          <a:p>
            <a:pPr eaLnBrk="1" hangingPunct="1">
              <a:spcBef>
                <a:spcPct val="0"/>
              </a:spcBef>
              <a:buFontTx/>
              <a:buNone/>
            </a:pPr>
            <a:r>
              <a:rPr lang="en-US" altLang="en-US" sz="1800" b="1" i="1"/>
              <a:t>7 	7 	Bondage under Midian “ 6:1</a:t>
            </a:r>
          </a:p>
          <a:p>
            <a:pPr eaLnBrk="1" hangingPunct="1">
              <a:spcBef>
                <a:spcPct val="0"/>
              </a:spcBef>
              <a:buFontTx/>
              <a:buNone/>
            </a:pPr>
            <a:r>
              <a:rPr lang="en-US" altLang="en-US" sz="1800" b="1" i="1"/>
              <a:t>8 	40 	Rest under Gideon “ 8:28</a:t>
            </a:r>
          </a:p>
          <a:p>
            <a:pPr eaLnBrk="1" hangingPunct="1">
              <a:spcBef>
                <a:spcPct val="0"/>
              </a:spcBef>
              <a:buFontTx/>
              <a:buNone/>
            </a:pPr>
            <a:r>
              <a:rPr lang="en-US" altLang="en-US" sz="1800" b="1" i="1"/>
              <a:t>9 	3 	Reign of Abimelech “ 9:1-22</a:t>
            </a:r>
          </a:p>
          <a:p>
            <a:pPr eaLnBrk="1" hangingPunct="1">
              <a:spcBef>
                <a:spcPct val="0"/>
              </a:spcBef>
              <a:buFontTx/>
              <a:buNone/>
            </a:pPr>
            <a:r>
              <a:rPr lang="en-US" altLang="en-US" sz="1800" b="1" i="1"/>
              <a:t>10 	23 	Judgeship of Tola “ 10:1,2</a:t>
            </a:r>
          </a:p>
          <a:p>
            <a:pPr eaLnBrk="1" hangingPunct="1">
              <a:spcBef>
                <a:spcPct val="0"/>
              </a:spcBef>
              <a:buFontTx/>
              <a:buNone/>
            </a:pPr>
            <a:r>
              <a:rPr lang="en-US" altLang="en-US" sz="1800" b="1" i="1"/>
              <a:t>11 	</a:t>
            </a:r>
            <a:r>
              <a:rPr lang="en-US" altLang="en-US" sz="1800" b="1" i="1" u="sng"/>
              <a:t>22 </a:t>
            </a:r>
            <a:r>
              <a:rPr lang="en-US" altLang="en-US" sz="1800" b="1" i="1"/>
              <a:t>	Judgeship of Jair “ 10:3</a:t>
            </a:r>
          </a:p>
          <a:p>
            <a:pPr eaLnBrk="1" hangingPunct="1">
              <a:spcBef>
                <a:spcPct val="0"/>
              </a:spcBef>
              <a:buFontTx/>
              <a:buNone/>
            </a:pPr>
            <a:r>
              <a:rPr lang="en-US" altLang="en-US" sz="1800" b="1" i="1"/>
              <a:t>	</a:t>
            </a:r>
            <a:r>
              <a:rPr lang="en-US" altLang="en-US" sz="2000" b="1" i="1" u="sng">
                <a:solidFill>
                  <a:srgbClr val="FF3300"/>
                </a:solidFill>
              </a:rPr>
              <a:t>300</a:t>
            </a:r>
            <a:r>
              <a:rPr lang="en-US" altLang="en-US" sz="2000" b="1" i="1">
                <a:solidFill>
                  <a:srgbClr val="FF3300"/>
                </a:solidFill>
              </a:rPr>
              <a:t> </a:t>
            </a:r>
            <a:r>
              <a:rPr lang="en-US" altLang="en-US" sz="1800" b="1" i="1"/>
              <a:t>	</a:t>
            </a:r>
            <a:r>
              <a:rPr lang="en-US" altLang="en-US" sz="1800" b="1" i="1">
                <a:solidFill>
                  <a:srgbClr val="FF3300"/>
                </a:solidFill>
              </a:rPr>
              <a:t>(sub-total) Judges 11:26</a:t>
            </a:r>
          </a:p>
          <a:p>
            <a:pPr eaLnBrk="1" hangingPunct="1">
              <a:spcBef>
                <a:spcPct val="0"/>
              </a:spcBef>
              <a:buFontTx/>
              <a:buNone/>
            </a:pPr>
            <a:r>
              <a:rPr lang="en-US" altLang="en-US" sz="1800" b="1" i="1"/>
              <a:t>12 	6 	Judgeship of Jephthah “ 12:7</a:t>
            </a:r>
          </a:p>
          <a:p>
            <a:pPr eaLnBrk="1" hangingPunct="1">
              <a:spcBef>
                <a:spcPct val="0"/>
              </a:spcBef>
              <a:buFontTx/>
              <a:buNone/>
            </a:pPr>
            <a:r>
              <a:rPr lang="en-US" altLang="en-US" sz="1800" b="1" i="1"/>
              <a:t>13 	7 	Judgeship of Ibzan “ 12:8,9</a:t>
            </a:r>
          </a:p>
          <a:p>
            <a:pPr eaLnBrk="1" hangingPunct="1">
              <a:spcBef>
                <a:spcPct val="0"/>
              </a:spcBef>
              <a:buFontTx/>
              <a:buNone/>
            </a:pPr>
            <a:r>
              <a:rPr lang="en-US" altLang="en-US" sz="1800" b="1" i="1"/>
              <a:t>14 	10 	Judgeship of Elon “ 12:10,11</a:t>
            </a:r>
          </a:p>
          <a:p>
            <a:pPr eaLnBrk="1" hangingPunct="1">
              <a:spcBef>
                <a:spcPct val="0"/>
              </a:spcBef>
              <a:buFontTx/>
              <a:buNone/>
            </a:pPr>
            <a:r>
              <a:rPr lang="en-US" altLang="en-US" sz="1800" b="1" i="1"/>
              <a:t>15 	8 	Judgeship of Abdon “ 12:12-15</a:t>
            </a:r>
          </a:p>
          <a:p>
            <a:pPr eaLnBrk="1" hangingPunct="1">
              <a:spcBef>
                <a:spcPct val="0"/>
              </a:spcBef>
              <a:buFontTx/>
              <a:buNone/>
            </a:pPr>
            <a:r>
              <a:rPr lang="en-US" altLang="en-US" sz="1800" b="1" i="1"/>
              <a:t>16 	40 	Oppression of Philistines “ 13:1</a:t>
            </a:r>
          </a:p>
          <a:p>
            <a:pPr eaLnBrk="1" hangingPunct="1">
              <a:spcBef>
                <a:spcPct val="0"/>
              </a:spcBef>
              <a:buFontTx/>
              <a:buNone/>
            </a:pPr>
            <a:r>
              <a:rPr lang="en-US" altLang="en-US" sz="1800" b="1" i="1"/>
              <a:t>17 	40 	Judgeship of Eli 1Sam. 4:12-18</a:t>
            </a:r>
          </a:p>
          <a:p>
            <a:pPr eaLnBrk="1" hangingPunct="1">
              <a:spcBef>
                <a:spcPct val="0"/>
              </a:spcBef>
              <a:buFontTx/>
              <a:buNone/>
            </a:pPr>
            <a:r>
              <a:rPr lang="en-US" altLang="en-US" sz="1800" b="1" i="1"/>
              <a:t>18 	45	Judgeship of Samuel “ 8:5</a:t>
            </a:r>
          </a:p>
          <a:p>
            <a:pPr eaLnBrk="1" hangingPunct="1">
              <a:spcBef>
                <a:spcPct val="0"/>
              </a:spcBef>
              <a:buFontTx/>
              <a:buNone/>
            </a:pPr>
            <a:r>
              <a:rPr lang="en-US" altLang="en-US" sz="1800" b="1" i="1"/>
              <a:t>19	</a:t>
            </a:r>
            <a:r>
              <a:rPr lang="en-US" altLang="en-US" sz="1800" b="1" i="1" u="sng"/>
              <a:t>-6</a:t>
            </a:r>
            <a:r>
              <a:rPr lang="en-US" altLang="en-US" sz="1800" b="1" i="1"/>
              <a:t>	Subtract out 6 years for the dividing of the land </a:t>
            </a:r>
          </a:p>
          <a:p>
            <a:pPr eaLnBrk="1" hangingPunct="1">
              <a:spcBef>
                <a:spcPct val="0"/>
              </a:spcBef>
              <a:buFontTx/>
              <a:buNone/>
            </a:pPr>
            <a:r>
              <a:rPr lang="en-US" altLang="en-US" sz="2000" b="1" i="1">
                <a:solidFill>
                  <a:srgbClr val="0066FF"/>
                </a:solidFill>
              </a:rPr>
              <a:t>           </a:t>
            </a:r>
            <a:r>
              <a:rPr lang="en-US" altLang="en-US" sz="2000" b="1" i="1">
                <a:solidFill>
                  <a:srgbClr val="FF3300"/>
                </a:solidFill>
              </a:rPr>
              <a:t>450</a:t>
            </a:r>
            <a:r>
              <a:rPr lang="en-US" altLang="en-US" sz="2000" b="1" i="1"/>
              <a:t> </a:t>
            </a:r>
            <a:r>
              <a:rPr lang="en-US" altLang="en-US" sz="1800" b="1" i="1"/>
              <a:t>	TOTAL Acts 13:20,21</a:t>
            </a:r>
          </a:p>
        </p:txBody>
      </p:sp>
      <p:sp>
        <p:nvSpPr>
          <p:cNvPr id="84995" name="Text Box 3"/>
          <p:cNvSpPr txBox="1">
            <a:spLocks noChangeArrowheads="1"/>
          </p:cNvSpPr>
          <p:nvPr/>
        </p:nvSpPr>
        <p:spPr bwMode="auto">
          <a:xfrm>
            <a:off x="5715000" y="2514600"/>
            <a:ext cx="3276600" cy="35417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66FF"/>
                </a:solidFill>
              </a:rPr>
              <a:t>Here is Bro. Morton Edgar’s attempt to add up all the Judges and arrive at 450 years.</a:t>
            </a:r>
          </a:p>
        </p:txBody>
      </p:sp>
      <p:sp>
        <p:nvSpPr>
          <p:cNvPr id="271365" name="Text Box 5"/>
          <p:cNvSpPr txBox="1">
            <a:spLocks noChangeArrowheads="1"/>
          </p:cNvSpPr>
          <p:nvPr/>
        </p:nvSpPr>
        <p:spPr bwMode="auto">
          <a:xfrm>
            <a:off x="4495800" y="838200"/>
            <a:ext cx="46482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t>First 300 years agrees with Judges 11:26</a:t>
            </a:r>
          </a:p>
        </p:txBody>
      </p:sp>
      <p:sp>
        <p:nvSpPr>
          <p:cNvPr id="271366" name="Line 6"/>
          <p:cNvSpPr>
            <a:spLocks noChangeShapeType="1"/>
          </p:cNvSpPr>
          <p:nvPr/>
        </p:nvSpPr>
        <p:spPr bwMode="auto">
          <a:xfrm flipH="1">
            <a:off x="1828800" y="1905000"/>
            <a:ext cx="2895600" cy="2057400"/>
          </a:xfrm>
          <a:prstGeom prst="line">
            <a:avLst/>
          </a:prstGeom>
          <a:noFill/>
          <a:ln w="152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67" name="Line 7"/>
          <p:cNvSpPr>
            <a:spLocks noChangeShapeType="1"/>
          </p:cNvSpPr>
          <p:nvPr/>
        </p:nvSpPr>
        <p:spPr bwMode="auto">
          <a:xfrm flipH="1">
            <a:off x="1828800" y="5943600"/>
            <a:ext cx="3886200" cy="457200"/>
          </a:xfrm>
          <a:prstGeom prst="line">
            <a:avLst/>
          </a:prstGeom>
          <a:noFill/>
          <a:ln w="152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368" name="Text Box 8"/>
          <p:cNvSpPr txBox="1">
            <a:spLocks noChangeArrowheads="1"/>
          </p:cNvSpPr>
          <p:nvPr/>
        </p:nvSpPr>
        <p:spPr bwMode="auto">
          <a:xfrm>
            <a:off x="5715000" y="4343400"/>
            <a:ext cx="3200400" cy="2041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t>Remaining 150 years or so completes the 450 years</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1366"/>
                                        </p:tgtEl>
                                        <p:attrNameLst>
                                          <p:attrName>style.visibility</p:attrName>
                                        </p:attrNameLst>
                                      </p:cBhvr>
                                      <p:to>
                                        <p:strVal val="visible"/>
                                      </p:to>
                                    </p:set>
                                    <p:animEffect transition="in" filter="wipe(down)">
                                      <p:cBhvr>
                                        <p:cTn id="7" dur="500"/>
                                        <p:tgtEl>
                                          <p:spTgt spid="2713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1365"/>
                                        </p:tgtEl>
                                        <p:attrNameLst>
                                          <p:attrName>style.visibility</p:attrName>
                                        </p:attrNameLst>
                                      </p:cBhvr>
                                      <p:to>
                                        <p:strVal val="visible"/>
                                      </p:to>
                                    </p:set>
                                    <p:animEffect transition="in" filter="wipe(down)">
                                      <p:cBhvr>
                                        <p:cTn id="10" dur="500"/>
                                        <p:tgtEl>
                                          <p:spTgt spid="2713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1367"/>
                                        </p:tgtEl>
                                        <p:attrNameLst>
                                          <p:attrName>style.visibility</p:attrName>
                                        </p:attrNameLst>
                                      </p:cBhvr>
                                      <p:to>
                                        <p:strVal val="visible"/>
                                      </p:to>
                                    </p:set>
                                    <p:animEffect transition="in" filter="wipe(down)">
                                      <p:cBhvr>
                                        <p:cTn id="15" dur="500"/>
                                        <p:tgtEl>
                                          <p:spTgt spid="27136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1368"/>
                                        </p:tgtEl>
                                        <p:attrNameLst>
                                          <p:attrName>style.visibility</p:attrName>
                                        </p:attrNameLst>
                                      </p:cBhvr>
                                      <p:to>
                                        <p:strVal val="visible"/>
                                      </p:to>
                                    </p:set>
                                    <p:animEffect transition="in" filter="wipe(left)">
                                      <p:cBhvr>
                                        <p:cTn id="18" dur="500"/>
                                        <p:tgtEl>
                                          <p:spTgt spid="271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animBg="1"/>
      <p:bldP spid="271366" grpId="0" animBg="1"/>
      <p:bldP spid="271367" grpId="0" animBg="1"/>
      <p:bldP spid="27136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4"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448800" cy="7183438"/>
          </a:xfrm>
          <a:noFill/>
        </p:spPr>
      </p:pic>
      <p:sp>
        <p:nvSpPr>
          <p:cNvPr id="87043" name="Text Box 6"/>
          <p:cNvSpPr txBox="1">
            <a:spLocks noChangeArrowheads="1"/>
          </p:cNvSpPr>
          <p:nvPr/>
        </p:nvSpPr>
        <p:spPr bwMode="auto">
          <a:xfrm>
            <a:off x="0" y="0"/>
            <a:ext cx="4191000" cy="5940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Judges 11:26  </a:t>
            </a:r>
            <a:r>
              <a:rPr lang="en-US" altLang="en-US" i="1">
                <a:solidFill>
                  <a:srgbClr val="0066FF"/>
                </a:solidFill>
              </a:rPr>
              <a:t>‘While Israel lived in Heshbon and its villages, and in Aroer and its villages, and in all the cities that are on the banks of the Arnon, </a:t>
            </a:r>
            <a:r>
              <a:rPr lang="en-US" altLang="en-US" b="1" i="1" u="sng">
                <a:solidFill>
                  <a:srgbClr val="0066FF"/>
                </a:solidFill>
              </a:rPr>
              <a:t>three hundred years</a:t>
            </a:r>
            <a:r>
              <a:rPr lang="en-US" altLang="en-US" i="1">
                <a:solidFill>
                  <a:srgbClr val="0066FF"/>
                </a:solidFill>
              </a:rPr>
              <a:t>, why did you not recover them within that time?</a:t>
            </a:r>
            <a:r>
              <a:rPr lang="en-US" altLang="en-US" i="1"/>
              <a:t> -</a:t>
            </a:r>
            <a:r>
              <a:rPr lang="en-US" altLang="en-US"/>
              <a:t> NASV</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53284"/>
                                        </p:tgtEl>
                                        <p:attrNameLst>
                                          <p:attrName>style.visibility</p:attrName>
                                        </p:attrNameLst>
                                      </p:cBhvr>
                                      <p:to>
                                        <p:strVal val="visible"/>
                                      </p:to>
                                    </p:set>
                                    <p:animEffect transition="in" filter="dissolve">
                                      <p:cBhvr>
                                        <p:cTn id="7" dur="1000"/>
                                        <p:tgtEl>
                                          <p:spTgt spid="353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6"/>
          <p:cNvSpPr txBox="1">
            <a:spLocks noChangeArrowheads="1"/>
          </p:cNvSpPr>
          <p:nvPr/>
        </p:nvSpPr>
        <p:spPr bwMode="auto">
          <a:xfrm>
            <a:off x="533400" y="1447800"/>
            <a:ext cx="7924800"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u="sng"/>
              <a:t>Period Years 	Period Identity, Scripture Reference</a:t>
            </a:r>
          </a:p>
          <a:p>
            <a:pPr eaLnBrk="1" hangingPunct="1">
              <a:spcBef>
                <a:spcPct val="0"/>
              </a:spcBef>
              <a:buFontTx/>
              <a:buNone/>
            </a:pPr>
            <a:r>
              <a:rPr lang="en-US" altLang="en-US" sz="2600" b="1" i="1"/>
              <a:t>	</a:t>
            </a:r>
            <a:r>
              <a:rPr lang="en-US" altLang="en-US" sz="2600" b="1" i="1" u="sng">
                <a:solidFill>
                  <a:srgbClr val="FF3300"/>
                </a:solidFill>
              </a:rPr>
              <a:t>300</a:t>
            </a:r>
            <a:r>
              <a:rPr lang="en-US" altLang="en-US" sz="2600" b="1" i="1">
                <a:solidFill>
                  <a:srgbClr val="FF3300"/>
                </a:solidFill>
              </a:rPr>
              <a:t> </a:t>
            </a:r>
            <a:r>
              <a:rPr lang="en-US" altLang="en-US" sz="2600" b="1" i="1"/>
              <a:t>	</a:t>
            </a:r>
            <a:r>
              <a:rPr lang="en-US" altLang="en-US" sz="2600" b="1" i="1">
                <a:solidFill>
                  <a:srgbClr val="FF3300"/>
                </a:solidFill>
              </a:rPr>
              <a:t>(sub-total) Judges 11:26</a:t>
            </a:r>
          </a:p>
          <a:p>
            <a:pPr eaLnBrk="1" hangingPunct="1">
              <a:spcBef>
                <a:spcPct val="0"/>
              </a:spcBef>
              <a:buFontTx/>
              <a:buNone/>
            </a:pPr>
            <a:r>
              <a:rPr lang="en-US" altLang="en-US" sz="2600" b="1" i="1"/>
              <a:t>12 	6 	Judgeship of Jephthah “ 12:7</a:t>
            </a:r>
          </a:p>
          <a:p>
            <a:pPr eaLnBrk="1" hangingPunct="1">
              <a:spcBef>
                <a:spcPct val="0"/>
              </a:spcBef>
              <a:buFontTx/>
              <a:buNone/>
            </a:pPr>
            <a:r>
              <a:rPr lang="en-US" altLang="en-US" sz="2600" b="1" i="1"/>
              <a:t>13 	7 	Judgeship of Ibzan “ 12:8,9</a:t>
            </a:r>
          </a:p>
          <a:p>
            <a:pPr eaLnBrk="1" hangingPunct="1">
              <a:spcBef>
                <a:spcPct val="0"/>
              </a:spcBef>
              <a:buFontTx/>
              <a:buNone/>
            </a:pPr>
            <a:r>
              <a:rPr lang="en-US" altLang="en-US" sz="2600" b="1" i="1"/>
              <a:t>14 	10 	Judgeship of Elon “ 12:10,11</a:t>
            </a:r>
          </a:p>
          <a:p>
            <a:pPr eaLnBrk="1" hangingPunct="1">
              <a:spcBef>
                <a:spcPct val="0"/>
              </a:spcBef>
              <a:buFontTx/>
              <a:buNone/>
            </a:pPr>
            <a:r>
              <a:rPr lang="en-US" altLang="en-US" sz="2600" b="1" i="1"/>
              <a:t>15 	8 	Judgeship of Abdon “ 12:12-15</a:t>
            </a:r>
          </a:p>
          <a:p>
            <a:pPr eaLnBrk="1" hangingPunct="1">
              <a:spcBef>
                <a:spcPct val="0"/>
              </a:spcBef>
              <a:buFontTx/>
              <a:buNone/>
            </a:pPr>
            <a:r>
              <a:rPr lang="en-US" altLang="en-US" sz="2600" b="1" i="1"/>
              <a:t>16 	40 	Oppression of Philistines “ 13:1</a:t>
            </a:r>
          </a:p>
          <a:p>
            <a:pPr eaLnBrk="1" hangingPunct="1">
              <a:spcBef>
                <a:spcPct val="0"/>
              </a:spcBef>
              <a:buFontTx/>
              <a:buNone/>
            </a:pPr>
            <a:r>
              <a:rPr lang="en-US" altLang="en-US" sz="2600" b="1" i="1"/>
              <a:t>17 	40 	Judgeship of Eli 1Sam. 4:12-18</a:t>
            </a:r>
          </a:p>
          <a:p>
            <a:pPr eaLnBrk="1" hangingPunct="1">
              <a:spcBef>
                <a:spcPct val="0"/>
              </a:spcBef>
              <a:buFontTx/>
              <a:buNone/>
            </a:pPr>
            <a:r>
              <a:rPr lang="en-US" altLang="en-US" sz="2600" b="1" i="1"/>
              <a:t>18 	45	Judgeship of Samuel “ 8:5</a:t>
            </a:r>
          </a:p>
          <a:p>
            <a:pPr eaLnBrk="1" hangingPunct="1">
              <a:spcBef>
                <a:spcPct val="0"/>
              </a:spcBef>
              <a:buFontTx/>
              <a:buNone/>
            </a:pPr>
            <a:r>
              <a:rPr lang="en-US" altLang="en-US" sz="2600" b="1" i="1"/>
              <a:t>19	</a:t>
            </a:r>
            <a:r>
              <a:rPr lang="en-US" altLang="en-US" sz="2600" b="1" i="1" u="sng"/>
              <a:t>-6</a:t>
            </a:r>
            <a:r>
              <a:rPr lang="en-US" altLang="en-US" sz="2600" b="1" i="1"/>
              <a:t>	Subtract out 6 years for the dividing </a:t>
            </a:r>
          </a:p>
          <a:p>
            <a:pPr eaLnBrk="1" hangingPunct="1">
              <a:spcBef>
                <a:spcPct val="0"/>
              </a:spcBef>
              <a:buFontTx/>
              <a:buNone/>
            </a:pPr>
            <a:r>
              <a:rPr lang="en-US" altLang="en-US" sz="2600" b="1" i="1"/>
              <a:t>			of the land </a:t>
            </a:r>
          </a:p>
          <a:p>
            <a:pPr eaLnBrk="1" hangingPunct="1">
              <a:spcBef>
                <a:spcPct val="0"/>
              </a:spcBef>
              <a:buFontTx/>
              <a:buNone/>
            </a:pPr>
            <a:r>
              <a:rPr lang="en-US" altLang="en-US" b="1" i="1">
                <a:solidFill>
                  <a:srgbClr val="0066FF"/>
                </a:solidFill>
              </a:rPr>
              <a:t>     </a:t>
            </a:r>
            <a:r>
              <a:rPr lang="en-US" altLang="en-US" b="1" i="1">
                <a:solidFill>
                  <a:srgbClr val="FF3300"/>
                </a:solidFill>
              </a:rPr>
              <a:t>450</a:t>
            </a:r>
            <a:r>
              <a:rPr lang="en-US" altLang="en-US" sz="2600" b="1" i="1"/>
              <a:t> 	TOTAL Acts 13:20,21</a:t>
            </a:r>
          </a:p>
        </p:txBody>
      </p:sp>
      <p:sp>
        <p:nvSpPr>
          <p:cNvPr id="275463" name="Text Box 7"/>
          <p:cNvSpPr txBox="1">
            <a:spLocks noChangeArrowheads="1"/>
          </p:cNvSpPr>
          <p:nvPr/>
        </p:nvSpPr>
        <p:spPr bwMode="auto">
          <a:xfrm>
            <a:off x="190500" y="152400"/>
            <a:ext cx="8610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smtClean="0"/>
              <a:t>The New Chronology view overlaps </a:t>
            </a:r>
            <a:r>
              <a:rPr lang="en-US" altLang="en-US" b="1" dirty="0"/>
              <a:t>these periods to reduce 156 years to 56 years</a:t>
            </a:r>
          </a:p>
        </p:txBody>
      </p:sp>
      <p:sp>
        <p:nvSpPr>
          <p:cNvPr id="275464" name="Text Box 8"/>
          <p:cNvSpPr txBox="1">
            <a:spLocks noChangeArrowheads="1"/>
          </p:cNvSpPr>
          <p:nvPr/>
        </p:nvSpPr>
        <p:spPr bwMode="auto">
          <a:xfrm>
            <a:off x="647700" y="158151"/>
            <a:ext cx="7696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smtClean="0">
                <a:solidFill>
                  <a:srgbClr val="0000FF"/>
                </a:solidFill>
              </a:rPr>
              <a:t>Here is what years remain after </a:t>
            </a:r>
            <a:r>
              <a:rPr lang="en-US" altLang="en-US" b="1" dirty="0" err="1">
                <a:solidFill>
                  <a:srgbClr val="0000FF"/>
                </a:solidFill>
              </a:rPr>
              <a:t>Jephtha’s</a:t>
            </a:r>
            <a:r>
              <a:rPr lang="en-US" altLang="en-US" b="1" dirty="0">
                <a:solidFill>
                  <a:srgbClr val="0000FF"/>
                </a:solidFill>
              </a:rPr>
              <a:t> </a:t>
            </a:r>
            <a:r>
              <a:rPr lang="en-US" altLang="en-US" b="1" dirty="0" smtClean="0">
                <a:solidFill>
                  <a:srgbClr val="0000FF"/>
                </a:solidFill>
              </a:rPr>
              <a:t>300 years</a:t>
            </a:r>
            <a:endParaRPr lang="en-US" altLang="en-US" b="1" dirty="0">
              <a:solidFill>
                <a:srgbClr val="0000FF"/>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275464"/>
                                        </p:tgtEl>
                                      </p:cBhvr>
                                    </p:animEffect>
                                    <p:set>
                                      <p:cBhvr>
                                        <p:cTn id="7" dur="1" fill="hold">
                                          <p:stCondLst>
                                            <p:cond delay="499"/>
                                          </p:stCondLst>
                                        </p:cTn>
                                        <p:tgtEl>
                                          <p:spTgt spid="275464"/>
                                        </p:tgtEl>
                                        <p:attrNameLst>
                                          <p:attrName>style.visibility</p:attrName>
                                        </p:attrNameLst>
                                      </p:cBhvr>
                                      <p:to>
                                        <p:strVal val="hidden"/>
                                      </p:to>
                                    </p:set>
                                  </p:childTnLst>
                                </p:cTn>
                              </p:par>
                              <p:par>
                                <p:cTn id="8" presetID="4" presetClass="entr" presetSubtype="32" fill="hold" grpId="0" nodeType="withEffect">
                                  <p:stCondLst>
                                    <p:cond delay="0"/>
                                  </p:stCondLst>
                                  <p:childTnLst>
                                    <p:set>
                                      <p:cBhvr>
                                        <p:cTn id="9" dur="1" fill="hold">
                                          <p:stCondLst>
                                            <p:cond delay="0"/>
                                          </p:stCondLst>
                                        </p:cTn>
                                        <p:tgtEl>
                                          <p:spTgt spid="275463"/>
                                        </p:tgtEl>
                                        <p:attrNameLst>
                                          <p:attrName>style.visibility</p:attrName>
                                        </p:attrNameLst>
                                      </p:cBhvr>
                                      <p:to>
                                        <p:strVal val="visible"/>
                                      </p:to>
                                    </p:set>
                                    <p:animEffect transition="in" filter="box(out)">
                                      <p:cBhvr>
                                        <p:cTn id="10" dur="1000"/>
                                        <p:tgtEl>
                                          <p:spTgt spid="275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p:bldP spid="27546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81000"/>
            <a:ext cx="8229600" cy="1371600"/>
          </a:xfrm>
        </p:spPr>
        <p:txBody>
          <a:bodyPr/>
          <a:lstStyle/>
          <a:p>
            <a:pPr eaLnBrk="1" hangingPunct="1"/>
            <a:r>
              <a:rPr lang="en-US" altLang="en-US" b="1" smtClean="0"/>
              <a:t>INTERNAL EVIDENCE FROM THE BOOK OF JUDGES</a:t>
            </a:r>
          </a:p>
        </p:txBody>
      </p:sp>
      <p:sp>
        <p:nvSpPr>
          <p:cNvPr id="269317" name="Rectangle 5"/>
          <p:cNvSpPr>
            <a:spLocks noChangeArrowheads="1"/>
          </p:cNvSpPr>
          <p:nvPr/>
        </p:nvSpPr>
        <p:spPr bwMode="auto">
          <a:xfrm>
            <a:off x="381000" y="20574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400">
                <a:solidFill>
                  <a:schemeClr val="tx2"/>
                </a:solidFill>
              </a:rPr>
              <a:t>Can the Period of the Judges be shortened to 349 years?</a:t>
            </a:r>
          </a:p>
        </p:txBody>
      </p:sp>
      <p:sp>
        <p:nvSpPr>
          <p:cNvPr id="269318" name="Rectangle 6"/>
          <p:cNvSpPr>
            <a:spLocks noChangeArrowheads="1"/>
          </p:cNvSpPr>
          <p:nvPr/>
        </p:nvSpPr>
        <p:spPr bwMode="auto">
          <a:xfrm>
            <a:off x="1371600" y="3581400"/>
            <a:ext cx="6858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solidFill>
                  <a:schemeClr val="tx2"/>
                </a:solidFill>
              </a:rPr>
              <a:t>Requirements:</a:t>
            </a:r>
            <a:br>
              <a:rPr lang="en-US" altLang="en-US" sz="4400">
                <a:solidFill>
                  <a:schemeClr val="tx2"/>
                </a:solidFill>
              </a:rPr>
            </a:br>
            <a:r>
              <a:rPr lang="en-US" altLang="en-US" sz="4400">
                <a:solidFill>
                  <a:schemeClr val="tx2"/>
                </a:solidFill>
              </a:rPr>
              <a:t>1) Overlapping judgeships</a:t>
            </a:r>
            <a:br>
              <a:rPr lang="en-US" altLang="en-US" sz="4400">
                <a:solidFill>
                  <a:schemeClr val="tx2"/>
                </a:solidFill>
              </a:rPr>
            </a:br>
            <a:r>
              <a:rPr lang="en-US" altLang="en-US" sz="4400">
                <a:solidFill>
                  <a:schemeClr val="tx2"/>
                </a:solidFill>
              </a:rPr>
              <a:t>2) Regional judgeships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9317"/>
                                        </p:tgtEl>
                                        <p:attrNameLst>
                                          <p:attrName>style.visibility</p:attrName>
                                        </p:attrNameLst>
                                      </p:cBhvr>
                                      <p:to>
                                        <p:strVal val="visible"/>
                                      </p:to>
                                    </p:set>
                                    <p:animEffect transition="in" filter="wipe(left)">
                                      <p:cBhvr>
                                        <p:cTn id="7" dur="500"/>
                                        <p:tgtEl>
                                          <p:spTgt spid="269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9318"/>
                                        </p:tgtEl>
                                        <p:attrNameLst>
                                          <p:attrName>style.visibility</p:attrName>
                                        </p:attrNameLst>
                                      </p:cBhvr>
                                      <p:to>
                                        <p:strVal val="visible"/>
                                      </p:to>
                                    </p:set>
                                    <p:animEffect transition="in" filter="wipe(left)">
                                      <p:cBhvr>
                                        <p:cTn id="12" dur="500"/>
                                        <p:tgtEl>
                                          <p:spTgt spid="269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p:bldP spid="26931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234" name="Text Box 4"/>
          <p:cNvSpPr txBox="1">
            <a:spLocks noChangeArrowheads="1"/>
          </p:cNvSpPr>
          <p:nvPr/>
        </p:nvSpPr>
        <p:spPr bwMode="auto">
          <a:xfrm>
            <a:off x="304800" y="3048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66FF"/>
                </a:solidFill>
              </a:rPr>
              <a:t>PROPOSED OVERLAPS FOR 349 YEARS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7282" name="AutoShape 2"/>
          <p:cNvSpPr>
            <a:spLocks noChangeArrowheads="1"/>
          </p:cNvSpPr>
          <p:nvPr/>
        </p:nvSpPr>
        <p:spPr bwMode="auto">
          <a:xfrm rot="1580706">
            <a:off x="2590800" y="1905000"/>
            <a:ext cx="2514600" cy="304800"/>
          </a:xfrm>
          <a:prstGeom prst="rightArrow">
            <a:avLst>
              <a:gd name="adj1" fmla="val 50000"/>
              <a:gd name="adj2" fmla="val 20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9572" name="Text Box 4"/>
          <p:cNvSpPr txBox="1">
            <a:spLocks noChangeArrowheads="1"/>
          </p:cNvSpPr>
          <p:nvPr/>
        </p:nvSpPr>
        <p:spPr bwMode="auto">
          <a:xfrm>
            <a:off x="381000" y="2514600"/>
            <a:ext cx="2286000" cy="25288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66FF"/>
                </a:solidFill>
              </a:rPr>
              <a:t>Can there be three Judges at the same time?</a:t>
            </a:r>
            <a:endParaRPr lang="en-US" altLang="en-US">
              <a:solidFill>
                <a:srgbClr val="0066FF"/>
              </a:solidFill>
            </a:endParaRPr>
          </a:p>
        </p:txBody>
      </p:sp>
      <p:sp>
        <p:nvSpPr>
          <p:cNvPr id="109573" name="Text Box 5"/>
          <p:cNvSpPr txBox="1">
            <a:spLocks noChangeArrowheads="1"/>
          </p:cNvSpPr>
          <p:nvPr/>
        </p:nvSpPr>
        <p:spPr bwMode="auto">
          <a:xfrm>
            <a:off x="3962400" y="381000"/>
            <a:ext cx="3810000" cy="15525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arenR"/>
            </a:pPr>
            <a:r>
              <a:rPr lang="en-US" altLang="en-US" sz="2400" b="1" i="1" dirty="0" err="1"/>
              <a:t>Jephtha</a:t>
            </a:r>
            <a:r>
              <a:rPr lang="en-US" altLang="en-US" sz="2400" b="1" i="1" dirty="0"/>
              <a:t>, </a:t>
            </a:r>
            <a:r>
              <a:rPr lang="en-US" altLang="en-US" sz="2400" b="1" i="1" dirty="0" err="1"/>
              <a:t>Ibzan</a:t>
            </a:r>
            <a:r>
              <a:rPr lang="en-US" altLang="en-US" sz="2400" b="1" i="1" dirty="0"/>
              <a:t> &amp; Elon</a:t>
            </a:r>
          </a:p>
          <a:p>
            <a:pPr eaLnBrk="1" hangingPunct="1">
              <a:spcBef>
                <a:spcPct val="50000"/>
              </a:spcBef>
              <a:buFontTx/>
              <a:buAutoNum type="arabicParenR"/>
            </a:pPr>
            <a:r>
              <a:rPr lang="en-US" altLang="en-US" sz="2400" b="1" dirty="0"/>
              <a:t> Samson</a:t>
            </a:r>
          </a:p>
          <a:p>
            <a:pPr eaLnBrk="1" hangingPunct="1">
              <a:spcBef>
                <a:spcPct val="50000"/>
              </a:spcBef>
              <a:buFontTx/>
              <a:buAutoNum type="arabicParenR"/>
            </a:pPr>
            <a:r>
              <a:rPr lang="en-US" altLang="en-US" sz="2400" b="1" dirty="0"/>
              <a:t> Samuel</a:t>
            </a:r>
          </a:p>
        </p:txBody>
      </p:sp>
      <p:sp>
        <p:nvSpPr>
          <p:cNvPr id="97285" name="AutoShape 8"/>
          <p:cNvSpPr>
            <a:spLocks noChangeArrowheads="1"/>
          </p:cNvSpPr>
          <p:nvPr/>
        </p:nvSpPr>
        <p:spPr bwMode="auto">
          <a:xfrm rot="1580706">
            <a:off x="2514600" y="3048000"/>
            <a:ext cx="2514600" cy="304800"/>
          </a:xfrm>
          <a:prstGeom prst="rightArrow">
            <a:avLst>
              <a:gd name="adj1" fmla="val 50000"/>
              <a:gd name="adj2" fmla="val 20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7286" name="AutoShape 9"/>
          <p:cNvSpPr>
            <a:spLocks noChangeArrowheads="1"/>
          </p:cNvSpPr>
          <p:nvPr/>
        </p:nvSpPr>
        <p:spPr bwMode="auto">
          <a:xfrm rot="1580706">
            <a:off x="2667000" y="4114800"/>
            <a:ext cx="2514600" cy="304800"/>
          </a:xfrm>
          <a:prstGeom prst="rightArrow">
            <a:avLst>
              <a:gd name="adj1" fmla="val 50000"/>
              <a:gd name="adj2" fmla="val 20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9578" name="Text Box 10"/>
          <p:cNvSpPr txBox="1">
            <a:spLocks noChangeArrowheads="1"/>
          </p:cNvSpPr>
          <p:nvPr/>
        </p:nvSpPr>
        <p:spPr bwMode="auto">
          <a:xfrm>
            <a:off x="304800" y="3048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66FF"/>
                </a:solidFill>
              </a:rPr>
              <a:t>PROPOSED OVERLAPS FOR 349 YEARS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box(out)">
                                      <p:cBhvr>
                                        <p:cTn id="7" dur="1000"/>
                                        <p:tgtEl>
                                          <p:spTgt spid="109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9573"/>
                                        </p:tgtEl>
                                        <p:attrNameLst>
                                          <p:attrName>style.visibility</p:attrName>
                                        </p:attrNameLst>
                                      </p:cBhvr>
                                      <p:to>
                                        <p:strVal val="visible"/>
                                      </p:to>
                                    </p:set>
                                    <p:animEffect transition="in" filter="box(out)">
                                      <p:cBhvr>
                                        <p:cTn id="12" dur="500"/>
                                        <p:tgtEl>
                                          <p:spTgt spid="109573"/>
                                        </p:tgtEl>
                                      </p:cBhvr>
                                    </p:animEffect>
                                  </p:childTnLst>
                                </p:cTn>
                              </p:par>
                              <p:par>
                                <p:cTn id="13" presetID="4" presetClass="exit" presetSubtype="16" fill="hold" grpId="0" nodeType="withEffect">
                                  <p:stCondLst>
                                    <p:cond delay="0"/>
                                  </p:stCondLst>
                                  <p:childTnLst>
                                    <p:animEffect transition="out" filter="box(in)">
                                      <p:cBhvr>
                                        <p:cTn id="14" dur="500"/>
                                        <p:tgtEl>
                                          <p:spTgt spid="109578"/>
                                        </p:tgtEl>
                                      </p:cBhvr>
                                    </p:animEffect>
                                    <p:set>
                                      <p:cBhvr>
                                        <p:cTn id="15" dur="1" fill="hold">
                                          <p:stCondLst>
                                            <p:cond delay="499"/>
                                          </p:stCondLst>
                                        </p:cTn>
                                        <p:tgtEl>
                                          <p:spTgt spid="1095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3" grpId="0" animBg="1"/>
      <p:bldP spid="10957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152400"/>
            <a:ext cx="7391400" cy="868363"/>
          </a:xfrm>
        </p:spPr>
        <p:txBody>
          <a:bodyPr/>
          <a:lstStyle/>
          <a:p>
            <a:pPr eaLnBrk="1" hangingPunct="1"/>
            <a:r>
              <a:rPr lang="en-US" altLang="en-US" smtClean="0"/>
              <a:t>Local Judges?</a:t>
            </a:r>
          </a:p>
        </p:txBody>
      </p:sp>
      <p:sp>
        <p:nvSpPr>
          <p:cNvPr id="99331" name="Text Box 4"/>
          <p:cNvSpPr txBox="1">
            <a:spLocks noChangeArrowheads="1"/>
          </p:cNvSpPr>
          <p:nvPr/>
        </p:nvSpPr>
        <p:spPr bwMode="auto">
          <a:xfrm>
            <a:off x="381000" y="914400"/>
            <a:ext cx="85344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err="1"/>
              <a:t>Othniel</a:t>
            </a:r>
            <a:r>
              <a:rPr lang="en-US" altLang="en-US" sz="2400" dirty="0"/>
              <a:t> - </a:t>
            </a:r>
            <a:r>
              <a:rPr lang="en-US" altLang="en-US" sz="2400" dirty="0" err="1"/>
              <a:t>Jg</a:t>
            </a:r>
            <a:r>
              <a:rPr lang="en-US" altLang="en-US" sz="2400" dirty="0"/>
              <a:t> 3:10 -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t>Ehud</a:t>
            </a:r>
            <a:r>
              <a:rPr lang="en-US" altLang="en-US" sz="2400" dirty="0"/>
              <a:t> - </a:t>
            </a:r>
            <a:r>
              <a:rPr lang="en-US" altLang="en-US" sz="2400" dirty="0" err="1"/>
              <a:t>Jg</a:t>
            </a:r>
            <a:r>
              <a:rPr lang="en-US" altLang="en-US" sz="2400" dirty="0"/>
              <a:t> 3:15 - </a:t>
            </a:r>
            <a:r>
              <a:rPr lang="en-US" altLang="en-US" sz="2400" i="1" dirty="0">
                <a:solidFill>
                  <a:srgbClr val="0033CC"/>
                </a:solidFill>
              </a:rPr>
              <a:t>“when the children of </a:t>
            </a:r>
            <a:r>
              <a:rPr lang="en-US" altLang="en-US" sz="2400" i="1" u="sng" dirty="0">
                <a:solidFill>
                  <a:srgbClr val="0033CC"/>
                </a:solidFill>
              </a:rPr>
              <a:t>Israel </a:t>
            </a:r>
            <a:r>
              <a:rPr lang="en-US" altLang="en-US" sz="2400" i="1" dirty="0">
                <a:solidFill>
                  <a:srgbClr val="0033CC"/>
                </a:solidFill>
              </a:rPr>
              <a:t>cried out to the</a:t>
            </a:r>
          </a:p>
          <a:p>
            <a:pPr eaLnBrk="1" hangingPunct="1">
              <a:spcBef>
                <a:spcPct val="0"/>
              </a:spcBef>
              <a:buFontTx/>
              <a:buNone/>
            </a:pPr>
            <a:r>
              <a:rPr lang="en-US" altLang="en-US" sz="2400" i="1" dirty="0">
                <a:solidFill>
                  <a:srgbClr val="0033CC"/>
                </a:solidFill>
              </a:rPr>
              <a:t>	 LORD, the LORD raised up a deliverer”</a:t>
            </a:r>
            <a:endParaRPr lang="en-US" altLang="en-US" sz="2400" b="1" i="1" u="sng" dirty="0">
              <a:solidFill>
                <a:srgbClr val="0033CC"/>
              </a:solidFill>
            </a:endParaRPr>
          </a:p>
          <a:p>
            <a:pPr eaLnBrk="1" hangingPunct="1">
              <a:spcBef>
                <a:spcPct val="0"/>
              </a:spcBef>
              <a:buFontTx/>
              <a:buNone/>
            </a:pPr>
            <a:r>
              <a:rPr lang="en-US" altLang="en-US" sz="2400" b="1" u="sng" dirty="0"/>
              <a:t>Deborah</a:t>
            </a:r>
            <a:r>
              <a:rPr lang="en-US" altLang="en-US" sz="2400" dirty="0"/>
              <a:t> - </a:t>
            </a:r>
            <a:r>
              <a:rPr lang="en-US" altLang="en-US" sz="2400" dirty="0" err="1"/>
              <a:t>Jg</a:t>
            </a:r>
            <a:r>
              <a:rPr lang="en-US" altLang="en-US" sz="2400" dirty="0"/>
              <a:t> 4:4 – </a:t>
            </a:r>
            <a:r>
              <a:rPr lang="en-US" altLang="en-US" sz="2400" i="1" dirty="0">
                <a:solidFill>
                  <a:srgbClr val="0033CC"/>
                </a:solidFill>
              </a:rPr>
              <a:t>“was judging </a:t>
            </a:r>
            <a:r>
              <a:rPr lang="en-US" altLang="en-US" sz="2400" i="1" u="sng" dirty="0">
                <a:solidFill>
                  <a:srgbClr val="0033CC"/>
                </a:solidFill>
              </a:rPr>
              <a:t>Israel </a:t>
            </a:r>
            <a:r>
              <a:rPr lang="en-US" altLang="en-US" sz="2400" i="1" dirty="0">
                <a:solidFill>
                  <a:srgbClr val="0033CC"/>
                </a:solidFill>
              </a:rPr>
              <a:t>at that time”</a:t>
            </a:r>
            <a:endParaRPr lang="en-US" altLang="en-US" sz="2400" b="1" i="1" u="sng" dirty="0">
              <a:solidFill>
                <a:srgbClr val="0033CC"/>
              </a:solidFill>
            </a:endParaRPr>
          </a:p>
          <a:p>
            <a:pPr eaLnBrk="1" hangingPunct="1">
              <a:spcBef>
                <a:spcPct val="0"/>
              </a:spcBef>
              <a:buFontTx/>
              <a:buNone/>
            </a:pPr>
            <a:r>
              <a:rPr lang="en-US" altLang="en-US" sz="2400" b="1" u="sng" dirty="0"/>
              <a:t>Gideon</a:t>
            </a:r>
            <a:r>
              <a:rPr lang="en-US" altLang="en-US" sz="2400" dirty="0"/>
              <a:t> - </a:t>
            </a:r>
            <a:r>
              <a:rPr lang="en-US" altLang="en-US" sz="2400" dirty="0" err="1"/>
              <a:t>Jg</a:t>
            </a:r>
            <a:r>
              <a:rPr lang="en-US" altLang="en-US" sz="2400" dirty="0"/>
              <a:t> 6:14 – </a:t>
            </a:r>
            <a:r>
              <a:rPr lang="en-US" altLang="en-US" sz="2400" i="1" dirty="0">
                <a:solidFill>
                  <a:srgbClr val="0033CC"/>
                </a:solidFill>
              </a:rPr>
              <a:t>“the LORD said,"…you shall save </a:t>
            </a:r>
            <a:r>
              <a:rPr lang="en-US" altLang="en-US" sz="2400" i="1" u="sng" dirty="0">
                <a:solidFill>
                  <a:srgbClr val="0033CC"/>
                </a:solidFill>
              </a:rPr>
              <a:t>Israel</a:t>
            </a:r>
            <a:r>
              <a:rPr lang="en-US" altLang="en-US" sz="2400" i="1" dirty="0">
                <a:solidFill>
                  <a:srgbClr val="0033CC"/>
                </a:solidFill>
              </a:rPr>
              <a:t>”</a:t>
            </a:r>
          </a:p>
          <a:p>
            <a:pPr eaLnBrk="1" hangingPunct="1">
              <a:spcBef>
                <a:spcPct val="0"/>
              </a:spcBef>
              <a:buFontTx/>
              <a:buNone/>
            </a:pPr>
            <a:r>
              <a:rPr lang="en-US" altLang="en-US" sz="2400" b="1" u="sng" dirty="0" err="1"/>
              <a:t>Tola</a:t>
            </a:r>
            <a:r>
              <a:rPr lang="en-US" altLang="en-US" sz="2400" dirty="0"/>
              <a:t> - </a:t>
            </a:r>
            <a:r>
              <a:rPr lang="en-US" altLang="en-US" sz="2400" dirty="0" err="1"/>
              <a:t>Jg</a:t>
            </a:r>
            <a:r>
              <a:rPr lang="en-US" altLang="en-US" sz="2400" dirty="0"/>
              <a:t> 10:2 – </a:t>
            </a:r>
            <a:r>
              <a:rPr lang="en-US" altLang="en-US" sz="2400" dirty="0">
                <a:solidFill>
                  <a:srgbClr val="0033CC"/>
                </a:solidFill>
              </a:rPr>
              <a:t>“</a:t>
            </a:r>
            <a:r>
              <a:rPr lang="en-US" altLang="en-US" sz="2400" i="1" dirty="0">
                <a:solidFill>
                  <a:srgbClr val="0033CC"/>
                </a:solidFill>
              </a:rPr>
              <a:t>there arose to save </a:t>
            </a:r>
            <a:r>
              <a:rPr lang="en-US" altLang="en-US" sz="2400" i="1" u="sng" dirty="0">
                <a:solidFill>
                  <a:srgbClr val="0033CC"/>
                </a:solidFill>
              </a:rPr>
              <a:t>Israel</a:t>
            </a:r>
            <a:r>
              <a:rPr lang="en-US" altLang="en-US" sz="2400" i="1" dirty="0">
                <a:solidFill>
                  <a:srgbClr val="0033CC"/>
                </a:solidFill>
              </a:rPr>
              <a:t> </a:t>
            </a:r>
            <a:r>
              <a:rPr lang="en-US" altLang="en-US" sz="2400" i="1" dirty="0" err="1">
                <a:solidFill>
                  <a:srgbClr val="0033CC"/>
                </a:solidFill>
              </a:rPr>
              <a:t>Tola</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t>Jair</a:t>
            </a:r>
            <a:r>
              <a:rPr lang="en-US" altLang="en-US" sz="2400" dirty="0"/>
              <a:t> - </a:t>
            </a:r>
            <a:r>
              <a:rPr lang="en-US" altLang="en-US" sz="2400" dirty="0" err="1"/>
              <a:t>Jg</a:t>
            </a:r>
            <a:r>
              <a:rPr lang="en-US" altLang="en-US" sz="2400" dirty="0"/>
              <a:t> 10:3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solidFill>
                  <a:srgbClr val="008000"/>
                </a:solidFill>
              </a:rPr>
              <a:t>Jephthah</a:t>
            </a:r>
            <a:r>
              <a:rPr lang="en-US" altLang="en-US" sz="2400" dirty="0"/>
              <a:t> - </a:t>
            </a:r>
            <a:r>
              <a:rPr lang="en-US" altLang="en-US" sz="2400" dirty="0" err="1"/>
              <a:t>Jg</a:t>
            </a:r>
            <a:r>
              <a:rPr lang="en-US" altLang="en-US" sz="2400" dirty="0"/>
              <a:t> 12:7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err="1">
                <a:solidFill>
                  <a:srgbClr val="008000"/>
                </a:solidFill>
              </a:rPr>
              <a:t>Ibzan</a:t>
            </a:r>
            <a:r>
              <a:rPr lang="en-US" altLang="en-US" sz="2400" dirty="0">
                <a:solidFill>
                  <a:srgbClr val="660066"/>
                </a:solidFill>
              </a:rPr>
              <a:t> </a:t>
            </a:r>
            <a:r>
              <a:rPr lang="en-US" altLang="en-US" sz="2400" dirty="0"/>
              <a:t> - </a:t>
            </a:r>
            <a:r>
              <a:rPr lang="en-US" altLang="en-US" sz="2400" dirty="0" err="1"/>
              <a:t>Jg</a:t>
            </a:r>
            <a:r>
              <a:rPr lang="en-US" altLang="en-US" sz="2400" dirty="0"/>
              <a:t> 12:8 -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solidFill>
                  <a:srgbClr val="008000"/>
                </a:solidFill>
              </a:rPr>
              <a:t>Elon</a:t>
            </a:r>
            <a:r>
              <a:rPr lang="en-US" altLang="en-US" sz="2400" dirty="0"/>
              <a:t> – </a:t>
            </a:r>
            <a:r>
              <a:rPr lang="en-US" altLang="en-US" sz="2400" dirty="0" err="1"/>
              <a:t>Jg</a:t>
            </a:r>
            <a:r>
              <a:rPr lang="en-US" altLang="en-US" sz="2400" dirty="0"/>
              <a:t> 12:11 -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t>Abdon</a:t>
            </a:r>
            <a:r>
              <a:rPr lang="en-US" altLang="en-US" sz="2400" dirty="0"/>
              <a:t> - </a:t>
            </a:r>
            <a:r>
              <a:rPr lang="en-US" altLang="en-US" sz="2400" dirty="0" err="1"/>
              <a:t>Jg</a:t>
            </a:r>
            <a:r>
              <a:rPr lang="en-US" altLang="en-US" sz="2400" dirty="0"/>
              <a:t> 12:13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solidFill>
                  <a:srgbClr val="FF3300"/>
                </a:solidFill>
              </a:rPr>
              <a:t>Samson</a:t>
            </a:r>
            <a:r>
              <a:rPr lang="en-US" altLang="en-US" sz="2400" dirty="0"/>
              <a:t> </a:t>
            </a:r>
            <a:r>
              <a:rPr lang="en-US" altLang="en-US" sz="2400" dirty="0" err="1"/>
              <a:t>Jg</a:t>
            </a:r>
            <a:r>
              <a:rPr lang="en-US" altLang="en-US" sz="2400" dirty="0"/>
              <a:t> 15:20 &amp; 16:31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t>Eli</a:t>
            </a:r>
            <a:r>
              <a:rPr lang="en-US" altLang="en-US" sz="2400" dirty="0"/>
              <a:t> - 1 Sam 4:8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endParaRPr lang="en-US" altLang="en-US" sz="2400" b="1" i="1" u="sng" dirty="0">
              <a:solidFill>
                <a:srgbClr val="0033CC"/>
              </a:solidFill>
            </a:endParaRPr>
          </a:p>
          <a:p>
            <a:pPr eaLnBrk="1" hangingPunct="1">
              <a:spcBef>
                <a:spcPct val="0"/>
              </a:spcBef>
              <a:buFontTx/>
              <a:buNone/>
            </a:pPr>
            <a:r>
              <a:rPr lang="en-US" altLang="en-US" sz="2400" b="1" u="sng" dirty="0">
                <a:solidFill>
                  <a:srgbClr val="FF3300"/>
                </a:solidFill>
              </a:rPr>
              <a:t>Samuel</a:t>
            </a:r>
            <a:r>
              <a:rPr lang="en-US" altLang="en-US" sz="2400" dirty="0"/>
              <a:t> - 1 Sam 7:15-17 - </a:t>
            </a:r>
            <a:r>
              <a:rPr lang="en-US" altLang="en-US" sz="2400" i="1" dirty="0">
                <a:solidFill>
                  <a:srgbClr val="0033CC"/>
                </a:solidFill>
              </a:rPr>
              <a:t>“judged </a:t>
            </a:r>
            <a:r>
              <a:rPr lang="en-US" altLang="en-US" sz="2400" i="1" u="sng" dirty="0">
                <a:solidFill>
                  <a:srgbClr val="0033CC"/>
                </a:solidFill>
              </a:rPr>
              <a:t>Israel</a:t>
            </a:r>
            <a:r>
              <a:rPr lang="en-US" altLang="en-US" sz="2400" i="1" dirty="0">
                <a:solidFill>
                  <a:srgbClr val="0033CC"/>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1142032"/>
            <a:ext cx="7848600" cy="1107996"/>
          </a:xfrm>
          <a:prstGeom prst="rect">
            <a:avLst/>
          </a:prstGeom>
          <a:noFill/>
        </p:spPr>
        <p:txBody>
          <a:bodyPr wrap="square" rtlCol="0">
            <a:spAutoFit/>
          </a:bodyPr>
          <a:lstStyle/>
          <a:p>
            <a:r>
              <a:rPr lang="en-US" sz="2200" dirty="0" smtClean="0">
                <a:effectLst>
                  <a:outerShdw blurRad="38100" dist="38100" dir="2700000" algn="tl">
                    <a:srgbClr val="000000">
                      <a:alpha val="43137"/>
                    </a:srgbClr>
                  </a:outerShdw>
                </a:effectLst>
              </a:rPr>
              <a:t>Early Church Fathers Chronology best fits Volume 2</a:t>
            </a:r>
          </a:p>
          <a:p>
            <a:pPr marL="285750" indent="-285750">
              <a:buFont typeface="Arial" panose="020B0604020202020204" pitchFamily="34" charset="0"/>
              <a:buChar char="•"/>
            </a:pPr>
            <a:r>
              <a:rPr lang="en-US" sz="2200" dirty="0" smtClean="0">
                <a:effectLst>
                  <a:outerShdw blurRad="38100" dist="38100" dir="2700000" algn="tl">
                    <a:srgbClr val="000000">
                      <a:alpha val="43137"/>
                    </a:srgbClr>
                  </a:outerShdw>
                </a:effectLst>
              </a:rPr>
              <a:t>450 years for the Judges (not 349)</a:t>
            </a:r>
          </a:p>
          <a:p>
            <a:pPr marL="285750" indent="-285750">
              <a:buFont typeface="Arial" panose="020B0604020202020204" pitchFamily="34" charset="0"/>
              <a:buChar char="•"/>
            </a:pPr>
            <a:r>
              <a:rPr lang="en-US" sz="2200" dirty="0" smtClean="0">
                <a:effectLst>
                  <a:outerShdw blurRad="38100" dist="38100" dir="2700000" algn="tl">
                    <a:srgbClr val="000000">
                      <a:alpha val="43137"/>
                    </a:srgbClr>
                  </a:outerShdw>
                </a:effectLst>
              </a:rPr>
              <a:t>580 years for Exodus to Temple (not 480)</a:t>
            </a:r>
            <a:endParaRPr lang="en-US" sz="2200" dirty="0">
              <a:effectLst>
                <a:outerShdw blurRad="38100" dist="38100" dir="2700000" algn="tl">
                  <a:srgbClr val="000000">
                    <a:alpha val="43137"/>
                  </a:srgbClr>
                </a:outerShdw>
              </a:effectLst>
            </a:endParaRPr>
          </a:p>
        </p:txBody>
      </p:sp>
      <p:sp>
        <p:nvSpPr>
          <p:cNvPr id="3" name="TextBox 2"/>
          <p:cNvSpPr txBox="1"/>
          <p:nvPr/>
        </p:nvSpPr>
        <p:spPr>
          <a:xfrm>
            <a:off x="571500" y="2514600"/>
            <a:ext cx="7239000" cy="1785104"/>
          </a:xfrm>
          <a:prstGeom prst="rect">
            <a:avLst/>
          </a:prstGeom>
          <a:noFill/>
        </p:spPr>
        <p:txBody>
          <a:bodyPr wrap="square" rtlCol="0">
            <a:spAutoFit/>
          </a:bodyPr>
          <a:lstStyle/>
          <a:p>
            <a:r>
              <a:rPr lang="en-US" sz="2200" dirty="0" smtClean="0">
                <a:effectLst>
                  <a:outerShdw blurRad="38100" dist="38100" dir="2700000" algn="tl">
                    <a:srgbClr val="000000">
                      <a:alpha val="43137"/>
                    </a:srgbClr>
                  </a:outerShdw>
                </a:effectLst>
              </a:rPr>
              <a:t>Origen found the Egyptian manuscripts to be less reliable.  They make NO sense unless “all of which took” is added.  Even then 450 years does NOT take you back far enough </a:t>
            </a:r>
            <a:r>
              <a:rPr lang="en-US" sz="2200" dirty="0" smtClean="0">
                <a:effectLst>
                  <a:outerShdw blurRad="38100" dist="38100" dir="2700000" algn="tl">
                    <a:srgbClr val="000000">
                      <a:alpha val="43137"/>
                    </a:srgbClr>
                  </a:outerShdw>
                </a:effectLst>
              </a:rPr>
              <a:t>to reach </a:t>
            </a:r>
            <a:r>
              <a:rPr lang="en-US" sz="2200" dirty="0" smtClean="0">
                <a:effectLst>
                  <a:outerShdw blurRad="38100" dist="38100" dir="2700000" algn="tl">
                    <a:srgbClr val="000000">
                      <a:alpha val="43137"/>
                    </a:srgbClr>
                  </a:outerShdw>
                </a:effectLst>
              </a:rPr>
              <a:t>Abraham, the first of the “Fathers.” Hence the 450 years applies to the period of the Judges.</a:t>
            </a:r>
            <a:endParaRPr lang="en-US" sz="2200" dirty="0">
              <a:effectLst>
                <a:outerShdw blurRad="38100" dist="38100" dir="2700000" algn="tl">
                  <a:srgbClr val="000000">
                    <a:alpha val="43137"/>
                  </a:srgbClr>
                </a:outerShdw>
              </a:effectLst>
            </a:endParaRPr>
          </a:p>
        </p:txBody>
      </p:sp>
      <p:sp>
        <p:nvSpPr>
          <p:cNvPr id="4" name="TextBox 3"/>
          <p:cNvSpPr txBox="1"/>
          <p:nvPr/>
        </p:nvSpPr>
        <p:spPr>
          <a:xfrm>
            <a:off x="551372" y="4549899"/>
            <a:ext cx="7772400" cy="1446550"/>
          </a:xfrm>
          <a:prstGeom prst="rect">
            <a:avLst/>
          </a:prstGeom>
          <a:noFill/>
        </p:spPr>
        <p:txBody>
          <a:bodyPr wrap="square" rtlCol="0">
            <a:spAutoFit/>
          </a:bodyPr>
          <a:lstStyle/>
          <a:p>
            <a:r>
              <a:rPr lang="en-US" sz="2200" dirty="0" smtClean="0">
                <a:effectLst>
                  <a:outerShdw blurRad="38100" dist="38100" dir="2700000" algn="tl">
                    <a:srgbClr val="000000">
                      <a:alpha val="43137"/>
                    </a:srgbClr>
                  </a:outerShdw>
                </a:effectLst>
              </a:rPr>
              <a:t>Judges 11:26 demonstrates that the first 300 years of Judges are sequential without overlaps.  It is inconsistent to believe that the last 156 years of Judges includes extensive overlaps, shortening the time to 56 years.</a:t>
            </a:r>
            <a:endParaRPr lang="en-US" sz="2200" dirty="0">
              <a:effectLst>
                <a:outerShdw blurRad="38100" dist="38100" dir="2700000" algn="tl">
                  <a:srgbClr val="000000">
                    <a:alpha val="43137"/>
                  </a:srgbClr>
                </a:outerShdw>
              </a:effectLst>
            </a:endParaRPr>
          </a:p>
        </p:txBody>
      </p:sp>
      <p:sp>
        <p:nvSpPr>
          <p:cNvPr id="5" name="TextBox 4"/>
          <p:cNvSpPr txBox="1"/>
          <p:nvPr/>
        </p:nvSpPr>
        <p:spPr>
          <a:xfrm>
            <a:off x="1371600" y="209527"/>
            <a:ext cx="54102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S U M </a:t>
            </a:r>
            <a:r>
              <a:rPr lang="en-US" sz="4000" dirty="0" err="1" smtClean="0">
                <a:effectLst>
                  <a:outerShdw blurRad="38100" dist="38100" dir="2700000" algn="tl">
                    <a:srgbClr val="000000">
                      <a:alpha val="43137"/>
                    </a:srgbClr>
                  </a:outerShdw>
                </a:effectLst>
              </a:rPr>
              <a:t>M</a:t>
            </a:r>
            <a:r>
              <a:rPr lang="en-US" sz="4000" dirty="0" smtClean="0">
                <a:effectLst>
                  <a:outerShdw blurRad="38100" dist="38100" dir="2700000" algn="tl">
                    <a:srgbClr val="000000">
                      <a:alpha val="43137"/>
                    </a:srgbClr>
                  </a:outerShdw>
                </a:effectLst>
              </a:rPr>
              <a:t> A R Y</a:t>
            </a:r>
            <a:endParaRPr lang="en-US" sz="40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9796" name="Text Box 4"/>
          <p:cNvSpPr txBox="1">
            <a:spLocks noChangeArrowheads="1"/>
          </p:cNvSpPr>
          <p:nvPr/>
        </p:nvSpPr>
        <p:spPr bwMode="auto">
          <a:xfrm>
            <a:off x="381000" y="4267200"/>
            <a:ext cx="83058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t>JOSEPHUS’ TESTIMONY:</a:t>
            </a:r>
            <a:endParaRPr lang="en-US" altLang="en-US" sz="2800"/>
          </a:p>
          <a:p>
            <a:pPr eaLnBrk="1" hangingPunct="1">
              <a:spcBef>
                <a:spcPct val="0"/>
              </a:spcBef>
              <a:buFontTx/>
              <a:buNone/>
            </a:pPr>
            <a:r>
              <a:rPr lang="en-US" altLang="en-US" sz="2800" i="1">
                <a:solidFill>
                  <a:srgbClr val="0033CC"/>
                </a:solidFill>
              </a:rPr>
              <a:t>“After Abdon was dead, the Philistines overcame the Israelites and received tribute of them for forty years.”</a:t>
            </a:r>
            <a:r>
              <a:rPr lang="en-US" altLang="en-US" sz="2800"/>
              <a:t>  Antiquities of the Jews, Cha 8, par 1.</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p:cTn id="7" dur="1000" fill="hold"/>
                                        <p:tgtEl>
                                          <p:spTgt spid="289796"/>
                                        </p:tgtEl>
                                        <p:attrNameLst>
                                          <p:attrName>ppt_w</p:attrName>
                                        </p:attrNameLst>
                                      </p:cBhvr>
                                      <p:tavLst>
                                        <p:tav tm="0">
                                          <p:val>
                                            <p:strVal val="#ppt_w*0.05"/>
                                          </p:val>
                                        </p:tav>
                                        <p:tav tm="100000">
                                          <p:val>
                                            <p:strVal val="#ppt_w"/>
                                          </p:val>
                                        </p:tav>
                                      </p:tavLst>
                                    </p:anim>
                                    <p:anim calcmode="lin" valueType="num">
                                      <p:cBhvr>
                                        <p:cTn id="8" dur="1000" fill="hold"/>
                                        <p:tgtEl>
                                          <p:spTgt spid="289796"/>
                                        </p:tgtEl>
                                        <p:attrNameLst>
                                          <p:attrName>ppt_h</p:attrName>
                                        </p:attrNameLst>
                                      </p:cBhvr>
                                      <p:tavLst>
                                        <p:tav tm="0">
                                          <p:val>
                                            <p:strVal val="#ppt_h"/>
                                          </p:val>
                                        </p:tav>
                                        <p:tav tm="100000">
                                          <p:val>
                                            <p:strVal val="#ppt_h"/>
                                          </p:val>
                                        </p:tav>
                                      </p:tavLst>
                                    </p:anim>
                                    <p:anim calcmode="lin" valueType="num">
                                      <p:cBhvr>
                                        <p:cTn id="9" dur="1000" fill="hold"/>
                                        <p:tgtEl>
                                          <p:spTgt spid="289796"/>
                                        </p:tgtEl>
                                        <p:attrNameLst>
                                          <p:attrName>ppt_x</p:attrName>
                                        </p:attrNameLst>
                                      </p:cBhvr>
                                      <p:tavLst>
                                        <p:tav tm="0">
                                          <p:val>
                                            <p:strVal val="#ppt_x-.2"/>
                                          </p:val>
                                        </p:tav>
                                        <p:tav tm="100000">
                                          <p:val>
                                            <p:strVal val="#ppt_x"/>
                                          </p:val>
                                        </p:tav>
                                      </p:tavLst>
                                    </p:anim>
                                    <p:anim calcmode="lin" valueType="num">
                                      <p:cBhvr>
                                        <p:cTn id="10" dur="1000" fill="hold"/>
                                        <p:tgtEl>
                                          <p:spTgt spid="289796"/>
                                        </p:tgtEl>
                                        <p:attrNameLst>
                                          <p:attrName>ppt_y</p:attrName>
                                        </p:attrNameLst>
                                      </p:cBhvr>
                                      <p:tavLst>
                                        <p:tav tm="0">
                                          <p:val>
                                            <p:strVal val="#ppt_y"/>
                                          </p:val>
                                        </p:tav>
                                        <p:tav tm="100000">
                                          <p:val>
                                            <p:strVal val="#ppt_y"/>
                                          </p:val>
                                        </p:tav>
                                      </p:tavLst>
                                    </p:anim>
                                    <p:animEffect transition="in" filter="fade">
                                      <p:cBhvr>
                                        <p:cTn id="11" dur="1000"/>
                                        <p:tgtEl>
                                          <p:spTgt spid="289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533400" y="914400"/>
            <a:ext cx="7772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a:t>
            </a:r>
            <a:r>
              <a:rPr lang="en-US" altLang="en-US" i="1"/>
              <a:t>Now after the death of Samson, Eli the high priest was governor of the Israelites</a:t>
            </a:r>
            <a:r>
              <a:rPr lang="en-US" altLang="en-US"/>
              <a:t>.”  Antiquities of the Jews, Cha 9, par 1.</a:t>
            </a:r>
          </a:p>
        </p:txBody>
      </p:sp>
      <p:sp>
        <p:nvSpPr>
          <p:cNvPr id="154627" name="Rectangle 3"/>
          <p:cNvSpPr>
            <a:spLocks noChangeArrowheads="1"/>
          </p:cNvSpPr>
          <p:nvPr/>
        </p:nvSpPr>
        <p:spPr bwMode="auto">
          <a:xfrm>
            <a:off x="838200" y="228600"/>
            <a:ext cx="739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t>JOSEPHUS TESTIMONY</a:t>
            </a:r>
            <a:r>
              <a:rPr lang="en-US" altLang="en-US" sz="3600"/>
              <a:t>:</a:t>
            </a:r>
          </a:p>
        </p:txBody>
      </p:sp>
      <p:pic>
        <p:nvPicPr>
          <p:cNvPr id="377863" name="Picture 7"/>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2714625"/>
            <a:ext cx="9144000" cy="4143375"/>
          </a:xfr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77863"/>
                                        </p:tgtEl>
                                        <p:attrNameLst>
                                          <p:attrName>style.visibility</p:attrName>
                                        </p:attrNameLst>
                                      </p:cBhvr>
                                      <p:to>
                                        <p:strVal val="visible"/>
                                      </p:to>
                                    </p:set>
                                    <p:anim calcmode="lin" valueType="num">
                                      <p:cBhvr>
                                        <p:cTn id="7" dur="1000" fill="hold"/>
                                        <p:tgtEl>
                                          <p:spTgt spid="3778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7786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77863"/>
                                        </p:tgtEl>
                                        <p:attrNameLst>
                                          <p:attrName>ppt_y</p:attrName>
                                        </p:attrNameLst>
                                      </p:cBhvr>
                                      <p:tavLst>
                                        <p:tav tm="0">
                                          <p:val>
                                            <p:strVal val="#ppt_y"/>
                                          </p:val>
                                        </p:tav>
                                        <p:tav tm="100000">
                                          <p:val>
                                            <p:strVal val="#ppt_y"/>
                                          </p:val>
                                        </p:tav>
                                      </p:tavLst>
                                    </p:anim>
                                    <p:animEffect transition="in" filter="fade">
                                      <p:cBhvr>
                                        <p:cTn id="10" dur="1000"/>
                                        <p:tgtEl>
                                          <p:spTgt spid="377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E181"/>
        </a:solidFill>
        <a:effectLst/>
      </p:bgPr>
    </p:bg>
    <p:spTree>
      <p:nvGrpSpPr>
        <p:cNvPr id="1" name=""/>
        <p:cNvGrpSpPr/>
        <p:nvPr/>
      </p:nvGrpSpPr>
      <p:grpSpPr>
        <a:xfrm>
          <a:off x="0" y="0"/>
          <a:ext cx="0" cy="0"/>
          <a:chOff x="0" y="0"/>
          <a:chExt cx="0" cy="0"/>
        </a:xfrm>
      </p:grpSpPr>
      <p:pic>
        <p:nvPicPr>
          <p:cNvPr id="286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659423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28600"/>
            <a:ext cx="4724400" cy="5632311"/>
          </a:xfrm>
          <a:prstGeom prst="rect">
            <a:avLst/>
          </a:prstGeom>
          <a:solidFill>
            <a:srgbClr val="FFE181">
              <a:alpha val="50000"/>
            </a:srgbClr>
          </a:solidFill>
        </p:spPr>
        <p:txBody>
          <a:bodyPr wrap="square" rtlCol="0">
            <a:spAutoFit/>
          </a:bodyPr>
          <a:lstStyle/>
          <a:p>
            <a:r>
              <a:rPr lang="en-US" sz="2400" dirty="0">
                <a:effectLst>
                  <a:outerShdw blurRad="38100" dist="38100" dir="2700000" algn="tl">
                    <a:srgbClr val="000000">
                      <a:alpha val="43137"/>
                    </a:srgbClr>
                  </a:outerShdw>
                </a:effectLst>
              </a:rPr>
              <a:t>Luke 12: (NKJV) 35 "Let your waist be girded and your lamps burning; 36 "and you yourselves be like men who wait for their master, when he will return from the wedding, that when he comes and </a:t>
            </a:r>
            <a:r>
              <a:rPr lang="en-US" sz="2400" u="sng" dirty="0">
                <a:effectLst>
                  <a:outerShdw blurRad="38100" dist="38100" dir="2700000" algn="tl">
                    <a:srgbClr val="000000">
                      <a:alpha val="43137"/>
                    </a:srgbClr>
                  </a:outerShdw>
                </a:effectLst>
              </a:rPr>
              <a:t>knocks</a:t>
            </a:r>
            <a:r>
              <a:rPr lang="en-US" sz="2400" dirty="0">
                <a:effectLst>
                  <a:outerShdw blurRad="38100" dist="38100" dir="2700000" algn="tl">
                    <a:srgbClr val="000000">
                      <a:alpha val="43137"/>
                    </a:srgbClr>
                  </a:outerShdw>
                </a:effectLst>
              </a:rPr>
              <a:t> they may open to him immediately.  37 "Blessed are those servants whom the master, when he comes, will find watching. Assuredly, I say to you that </a:t>
            </a:r>
            <a:r>
              <a:rPr lang="en-US" sz="2400" u="sng" dirty="0">
                <a:effectLst>
                  <a:outerShdw blurRad="38100" dist="38100" dir="2700000" algn="tl">
                    <a:srgbClr val="000000">
                      <a:alpha val="43137"/>
                    </a:srgbClr>
                  </a:outerShdw>
                </a:effectLst>
              </a:rPr>
              <a:t>he </a:t>
            </a:r>
            <a:r>
              <a:rPr lang="en-US" sz="2400" dirty="0">
                <a:effectLst>
                  <a:outerShdw blurRad="38100" dist="38100" dir="2700000" algn="tl">
                    <a:srgbClr val="000000">
                      <a:alpha val="43137"/>
                    </a:srgbClr>
                  </a:outerShdw>
                </a:effectLst>
              </a:rPr>
              <a:t>will gird </a:t>
            </a:r>
            <a:r>
              <a:rPr lang="en-US" sz="2400" u="sng" dirty="0">
                <a:effectLst>
                  <a:outerShdw blurRad="38100" dist="38100" dir="2700000" algn="tl">
                    <a:srgbClr val="000000">
                      <a:alpha val="43137"/>
                    </a:srgbClr>
                  </a:outerShdw>
                </a:effectLst>
              </a:rPr>
              <a:t>himself</a:t>
            </a:r>
            <a:r>
              <a:rPr lang="en-US" sz="2400" dirty="0">
                <a:effectLst>
                  <a:outerShdw blurRad="38100" dist="38100" dir="2700000" algn="tl">
                    <a:srgbClr val="000000">
                      <a:alpha val="43137"/>
                    </a:srgbClr>
                  </a:outerShdw>
                </a:effectLst>
              </a:rPr>
              <a:t> and have them sit down to eat, and will come and </a:t>
            </a:r>
            <a:r>
              <a:rPr lang="en-US" sz="2400" u="sng" dirty="0">
                <a:effectLst>
                  <a:outerShdw blurRad="38100" dist="38100" dir="2700000" algn="tl">
                    <a:srgbClr val="000000">
                      <a:alpha val="43137"/>
                    </a:srgbClr>
                  </a:outerShdw>
                </a:effectLst>
              </a:rPr>
              <a:t>serve</a:t>
            </a:r>
            <a:r>
              <a:rPr lang="en-US" sz="2400" dirty="0">
                <a:effectLst>
                  <a:outerShdw blurRad="38100" dist="38100" dir="2700000" algn="tl">
                    <a:srgbClr val="000000">
                      <a:alpha val="43137"/>
                    </a:srgbClr>
                  </a:outerShdw>
                </a:effectLst>
              </a:rPr>
              <a:t> them.</a:t>
            </a:r>
          </a:p>
        </p:txBody>
      </p:sp>
    </p:spTree>
    <p:extLst>
      <p:ext uri="{BB962C8B-B14F-4D97-AF65-F5344CB8AC3E}">
        <p14:creationId xmlns:p14="http://schemas.microsoft.com/office/powerpoint/2010/main" val="31515507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0598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4392613"/>
            <a:ext cx="9144000" cy="2465387"/>
          </a:xfrm>
          <a:noFill/>
        </p:spPr>
      </p:pic>
      <p:pic>
        <p:nvPicPr>
          <p:cNvPr id="12291"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1371600"/>
            <a:ext cx="9144000" cy="3141663"/>
          </a:xfrm>
          <a:noFill/>
        </p:spPr>
      </p:pic>
      <p:sp>
        <p:nvSpPr>
          <p:cNvPr id="12292" name="Text Box 7"/>
          <p:cNvSpPr txBox="1">
            <a:spLocks noChangeArrowheads="1"/>
          </p:cNvSpPr>
          <p:nvPr/>
        </p:nvSpPr>
        <p:spPr bwMode="auto">
          <a:xfrm>
            <a:off x="304800" y="152400"/>
            <a:ext cx="861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2293" name="Text Box 8"/>
          <p:cNvSpPr txBox="1">
            <a:spLocks noChangeArrowheads="1"/>
          </p:cNvSpPr>
          <p:nvPr/>
        </p:nvSpPr>
        <p:spPr bwMode="auto">
          <a:xfrm>
            <a:off x="152400" y="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Remarkable Parallels and Time Prophecies confirm Bible Chronology just like a Bank Statement reconciles to the General Leger Cash Account.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214312" y="838200"/>
            <a:ext cx="8548688"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3352800" y="152400"/>
            <a:ext cx="304800" cy="457200"/>
          </a:xfrm>
          <a:prstGeom prst="down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62400" y="1219200"/>
            <a:ext cx="3810000" cy="3531126"/>
          </a:xfrm>
          <a:prstGeom prst="rect">
            <a:avLst/>
          </a:prstGeom>
          <a:solidFill>
            <a:schemeClr val="bg1"/>
          </a:solidFill>
          <a:ln w="50800">
            <a:solidFill>
              <a:srgbClr val="0066FF"/>
            </a:solidFill>
          </a:ln>
        </p:spPr>
        <p:txBody>
          <a:bodyPr wrap="square" rtlCol="0">
            <a:spAutoFit/>
          </a:bodyPr>
          <a:lstStyle/>
          <a:p>
            <a:pPr algn="ctr"/>
            <a:r>
              <a:rPr lang="en-US" sz="3600" dirty="0" smtClean="0"/>
              <a:t>Should Joshua and the Elders be</a:t>
            </a:r>
          </a:p>
          <a:p>
            <a:pPr algn="ctr"/>
            <a:r>
              <a:rPr lang="en-US" sz="3600" dirty="0" smtClean="0"/>
              <a:t> included in </a:t>
            </a:r>
          </a:p>
          <a:p>
            <a:pPr algn="ctr"/>
            <a:r>
              <a:rPr lang="en-US" sz="3600" dirty="0" smtClean="0"/>
              <a:t>or </a:t>
            </a:r>
          </a:p>
          <a:p>
            <a:pPr algn="ctr"/>
            <a:r>
              <a:rPr lang="en-US" sz="3600" dirty="0" smtClean="0"/>
              <a:t>added to </a:t>
            </a:r>
          </a:p>
          <a:p>
            <a:pPr algn="ctr"/>
            <a:r>
              <a:rPr lang="en-US" sz="3600" dirty="0" smtClean="0"/>
              <a:t>the 450 years?</a:t>
            </a:r>
            <a:endParaRPr lang="en-US" sz="3600" dirty="0"/>
          </a:p>
        </p:txBody>
      </p:sp>
      <p:sp>
        <p:nvSpPr>
          <p:cNvPr id="6" name="Rectangle 5"/>
          <p:cNvSpPr/>
          <p:nvPr/>
        </p:nvSpPr>
        <p:spPr>
          <a:xfrm>
            <a:off x="3505200" y="6476999"/>
            <a:ext cx="380999" cy="228601"/>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4653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214312" y="838200"/>
            <a:ext cx="8548688"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3352800" y="152400"/>
            <a:ext cx="304800" cy="457200"/>
          </a:xfrm>
          <a:prstGeom prst="down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62400" y="1219200"/>
            <a:ext cx="3810000" cy="3531126"/>
          </a:xfrm>
          <a:prstGeom prst="rect">
            <a:avLst/>
          </a:prstGeom>
          <a:solidFill>
            <a:schemeClr val="bg1"/>
          </a:solidFill>
          <a:ln w="50800">
            <a:solidFill>
              <a:srgbClr val="0066FF"/>
            </a:solidFill>
          </a:ln>
        </p:spPr>
        <p:txBody>
          <a:bodyPr wrap="square" rtlCol="0">
            <a:spAutoFit/>
          </a:bodyPr>
          <a:lstStyle/>
          <a:p>
            <a:pPr algn="ctr"/>
            <a:r>
              <a:rPr lang="en-US" sz="3600" dirty="0" smtClean="0"/>
              <a:t>Should Joshua and the Elders be</a:t>
            </a:r>
          </a:p>
          <a:p>
            <a:pPr algn="ctr"/>
            <a:r>
              <a:rPr lang="en-US" sz="3600" dirty="0" smtClean="0"/>
              <a:t> included in </a:t>
            </a:r>
          </a:p>
          <a:p>
            <a:pPr algn="ctr"/>
            <a:r>
              <a:rPr lang="en-US" sz="3600" dirty="0" smtClean="0"/>
              <a:t>or </a:t>
            </a:r>
          </a:p>
          <a:p>
            <a:pPr algn="ctr"/>
            <a:r>
              <a:rPr lang="en-US" sz="3600" dirty="0" smtClean="0"/>
              <a:t>added to </a:t>
            </a:r>
          </a:p>
          <a:p>
            <a:pPr algn="ctr"/>
            <a:r>
              <a:rPr lang="en-US" sz="3600" dirty="0" smtClean="0"/>
              <a:t>the 450 years?</a:t>
            </a:r>
            <a:endParaRPr lang="en-US" sz="3600" dirty="0"/>
          </a:p>
        </p:txBody>
      </p:sp>
      <p:sp>
        <p:nvSpPr>
          <p:cNvPr id="6" name="Rectangle 5"/>
          <p:cNvSpPr/>
          <p:nvPr/>
        </p:nvSpPr>
        <p:spPr>
          <a:xfrm>
            <a:off x="3505200" y="6476999"/>
            <a:ext cx="380999" cy="228601"/>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743200" y="6438899"/>
            <a:ext cx="609600" cy="304800"/>
          </a:xfrm>
          <a:prstGeom prst="rightArrow">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36406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304800" y="1752600"/>
            <a:ext cx="8534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3583" y="906959"/>
            <a:ext cx="8458200" cy="769441"/>
          </a:xfrm>
          <a:prstGeom prst="rect">
            <a:avLst/>
          </a:prstGeom>
          <a:solidFill>
            <a:schemeClr val="bg1"/>
          </a:solidFill>
          <a:ln w="38100">
            <a:solidFill>
              <a:srgbClr val="0066FF"/>
            </a:solidFill>
          </a:ln>
        </p:spPr>
        <p:txBody>
          <a:bodyPr wrap="square" rtlCol="0">
            <a:spAutoFit/>
          </a:bodyPr>
          <a:lstStyle/>
          <a:p>
            <a:r>
              <a:rPr lang="en-US" sz="2200" dirty="0" smtClean="0"/>
              <a:t>Per Br. Morton Edgar’s article on the Judges, these three periods that add up to 140 years should actually be only 80 years.</a:t>
            </a:r>
            <a:endParaRPr lang="en-US" sz="2200" dirty="0"/>
          </a:p>
        </p:txBody>
      </p:sp>
      <p:sp>
        <p:nvSpPr>
          <p:cNvPr id="8" name="TextBox 7"/>
          <p:cNvSpPr txBox="1"/>
          <p:nvPr/>
        </p:nvSpPr>
        <p:spPr>
          <a:xfrm>
            <a:off x="304800" y="2590800"/>
            <a:ext cx="8458200" cy="1938992"/>
          </a:xfrm>
          <a:prstGeom prst="rect">
            <a:avLst/>
          </a:prstGeom>
          <a:solidFill>
            <a:srgbClr val="D9F2FB"/>
          </a:solidFill>
          <a:ln w="38100">
            <a:solidFill>
              <a:srgbClr val="0066FF"/>
            </a:solidFill>
          </a:ln>
        </p:spPr>
        <p:txBody>
          <a:bodyPr wrap="square" rtlCol="0">
            <a:spAutoFit/>
          </a:bodyPr>
          <a:lstStyle/>
          <a:p>
            <a:r>
              <a:rPr lang="en-US" sz="2000" b="1" u="sng" dirty="0" smtClean="0"/>
              <a:t>Judges 3:15 &amp; 30 </a:t>
            </a:r>
            <a:r>
              <a:rPr lang="en-US" sz="2000" dirty="0" smtClean="0"/>
              <a:t>(NKJV) “15  </a:t>
            </a:r>
            <a:r>
              <a:rPr lang="en-US" sz="2000" dirty="0"/>
              <a:t>But when the children of Israel cried out to the LORD, the LORD raised up a deliverer for them: </a:t>
            </a:r>
            <a:r>
              <a:rPr lang="en-US" sz="2000" b="1" u="sng" dirty="0"/>
              <a:t>Ehud</a:t>
            </a:r>
            <a:r>
              <a:rPr lang="en-US" sz="2000" dirty="0"/>
              <a:t> the son of Gera… </a:t>
            </a:r>
            <a:endParaRPr lang="en-US" sz="2000" dirty="0" smtClean="0"/>
          </a:p>
          <a:p>
            <a:endParaRPr lang="en-US" sz="2000" dirty="0"/>
          </a:p>
          <a:p>
            <a:r>
              <a:rPr lang="en-US" sz="2000" dirty="0" smtClean="0"/>
              <a:t>30  </a:t>
            </a:r>
            <a:r>
              <a:rPr lang="en-US" sz="2000" dirty="0"/>
              <a:t>So Moab was subdued that day under the hand of Israel. </a:t>
            </a:r>
            <a:r>
              <a:rPr lang="en-US" sz="2000" dirty="0" smtClean="0"/>
              <a:t> And </a:t>
            </a:r>
            <a:r>
              <a:rPr lang="en-US" sz="2000" b="1" u="sng" dirty="0"/>
              <a:t>the land had rest for eighty years</a:t>
            </a:r>
            <a:r>
              <a:rPr lang="en-US" sz="2000" dirty="0" smtClean="0"/>
              <a:t>.”</a:t>
            </a:r>
            <a:endParaRPr lang="en-US" sz="2000" dirty="0"/>
          </a:p>
        </p:txBody>
      </p:sp>
    </p:spTree>
    <p:extLst>
      <p:ext uri="{BB962C8B-B14F-4D97-AF65-F5344CB8AC3E}">
        <p14:creationId xmlns:p14="http://schemas.microsoft.com/office/powerpoint/2010/main" val="40059536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312" y="57150"/>
            <a:ext cx="8715375" cy="6743700"/>
          </a:xfrm>
          <a:prstGeom prst="rect">
            <a:avLst/>
          </a:prstGeom>
        </p:spPr>
      </p:pic>
      <p:sp>
        <p:nvSpPr>
          <p:cNvPr id="2" name="Rectangle 1"/>
          <p:cNvSpPr/>
          <p:nvPr/>
        </p:nvSpPr>
        <p:spPr>
          <a:xfrm>
            <a:off x="304800" y="1752600"/>
            <a:ext cx="8534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381000" y="2590800"/>
            <a:ext cx="6248400" cy="1419225"/>
          </a:xfrm>
          <a:prstGeom prst="rect">
            <a:avLst/>
          </a:prstGeom>
          <a:ln w="50800">
            <a:solidFill>
              <a:srgbClr val="0066FF"/>
            </a:solidFill>
          </a:ln>
        </p:spPr>
      </p:pic>
      <p:sp>
        <p:nvSpPr>
          <p:cNvPr id="6" name="TextBox 5"/>
          <p:cNvSpPr txBox="1"/>
          <p:nvPr/>
        </p:nvSpPr>
        <p:spPr>
          <a:xfrm>
            <a:off x="1066800" y="4120437"/>
            <a:ext cx="6324600" cy="646331"/>
          </a:xfrm>
          <a:prstGeom prst="rect">
            <a:avLst/>
          </a:prstGeom>
          <a:solidFill>
            <a:schemeClr val="bg1"/>
          </a:solidFill>
          <a:ln w="38100">
            <a:solidFill>
              <a:srgbClr val="0066FF"/>
            </a:solidFill>
          </a:ln>
        </p:spPr>
        <p:txBody>
          <a:bodyPr wrap="square" rtlCol="0">
            <a:spAutoFit/>
          </a:bodyPr>
          <a:lstStyle/>
          <a:p>
            <a:r>
              <a:rPr lang="en-US" dirty="0" smtClean="0"/>
              <a:t>*   80 Years of rest would include Ehud, </a:t>
            </a:r>
            <a:r>
              <a:rPr lang="en-US" dirty="0" err="1" smtClean="0"/>
              <a:t>Shamgar</a:t>
            </a:r>
            <a:r>
              <a:rPr lang="en-US" dirty="0" smtClean="0"/>
              <a:t>, Deborah	</a:t>
            </a:r>
            <a:endParaRPr lang="en-US" dirty="0"/>
          </a:p>
        </p:txBody>
      </p:sp>
      <p:sp>
        <p:nvSpPr>
          <p:cNvPr id="7" name="TextBox 6"/>
          <p:cNvSpPr txBox="1"/>
          <p:nvPr/>
        </p:nvSpPr>
        <p:spPr>
          <a:xfrm>
            <a:off x="1590538" y="4859630"/>
            <a:ext cx="6791462" cy="923330"/>
          </a:xfrm>
          <a:prstGeom prst="rect">
            <a:avLst/>
          </a:prstGeom>
          <a:solidFill>
            <a:schemeClr val="bg1"/>
          </a:solidFill>
          <a:ln w="38100">
            <a:solidFill>
              <a:srgbClr val="0066FF"/>
            </a:solidFill>
          </a:ln>
        </p:spPr>
        <p:txBody>
          <a:bodyPr wrap="square" rtlCol="0">
            <a:spAutoFit/>
          </a:bodyPr>
          <a:lstStyle/>
          <a:p>
            <a:r>
              <a:rPr lang="en-US" dirty="0" smtClean="0"/>
              <a:t>**  </a:t>
            </a:r>
            <a:r>
              <a:rPr lang="en-US" dirty="0" err="1" smtClean="0"/>
              <a:t>Shamgar</a:t>
            </a:r>
            <a:r>
              <a:rPr lang="en-US" dirty="0" smtClean="0"/>
              <a:t> was a weak Judge and the highways were not safe during his judgeship (Judges 5:6).  In his 20th </a:t>
            </a:r>
            <a:r>
              <a:rPr lang="en-US" dirty="0" smtClean="0"/>
              <a:t>year he </a:t>
            </a:r>
            <a:r>
              <a:rPr lang="en-US" dirty="0" smtClean="0"/>
              <a:t>died, then Deborah and Barak delivered Israel from </a:t>
            </a:r>
            <a:r>
              <a:rPr lang="en-US" dirty="0" err="1" smtClean="0"/>
              <a:t>Jabin</a:t>
            </a:r>
            <a:r>
              <a:rPr lang="en-US" dirty="0" smtClean="0"/>
              <a:t> King of Canaan.</a:t>
            </a:r>
            <a:endParaRPr lang="en-US" dirty="0"/>
          </a:p>
        </p:txBody>
      </p:sp>
      <p:sp>
        <p:nvSpPr>
          <p:cNvPr id="8" name="TextBox 7"/>
          <p:cNvSpPr txBox="1"/>
          <p:nvPr/>
        </p:nvSpPr>
        <p:spPr>
          <a:xfrm>
            <a:off x="363583" y="906959"/>
            <a:ext cx="8458200" cy="769441"/>
          </a:xfrm>
          <a:prstGeom prst="rect">
            <a:avLst/>
          </a:prstGeom>
          <a:solidFill>
            <a:schemeClr val="bg1"/>
          </a:solidFill>
          <a:ln w="38100">
            <a:solidFill>
              <a:srgbClr val="0066FF"/>
            </a:solidFill>
          </a:ln>
        </p:spPr>
        <p:txBody>
          <a:bodyPr wrap="square" rtlCol="0">
            <a:spAutoFit/>
          </a:bodyPr>
          <a:lstStyle/>
          <a:p>
            <a:r>
              <a:rPr lang="en-US" sz="2200" dirty="0" smtClean="0"/>
              <a:t>Per Br. Morton Edgar’s article on the Judges, these three periods that add up to 140 years should actually be only 80 years.</a:t>
            </a:r>
            <a:endParaRPr lang="en-US" sz="2200" dirty="0"/>
          </a:p>
        </p:txBody>
      </p:sp>
    </p:spTree>
    <p:extLst>
      <p:ext uri="{BB962C8B-B14F-4D97-AF65-F5344CB8AC3E}">
        <p14:creationId xmlns:p14="http://schemas.microsoft.com/office/powerpoint/2010/main" val="18656536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4649</TotalTime>
  <Words>4733</Words>
  <Application>Microsoft Office PowerPoint</Application>
  <PresentationFormat>On-screen Show (4:3)</PresentationFormat>
  <Paragraphs>378</Paragraphs>
  <Slides>57</Slides>
  <Notes>56</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0" baseType="lpstr">
      <vt:lpstr>Arial</vt:lpstr>
      <vt:lpstr>Default Design</vt:lpstr>
      <vt:lpstr>Bitmap Image</vt:lpstr>
      <vt:lpstr>PowerPoint Presentation</vt:lpstr>
      <vt:lpstr>CONFLICTING SCRIPTURES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Chronologists on 1 Kings 6:1</vt:lpstr>
      <vt:lpstr>Early Chronologists on 1 Kings 6:1</vt:lpstr>
      <vt:lpstr>Early Chronologists on 1 Kings 6:1</vt:lpstr>
      <vt:lpstr>1 Kings 6:1</vt:lpstr>
      <vt:lpstr>1 Kings 6:1</vt:lpstr>
      <vt:lpstr>EUSEBIUS </vt:lpstr>
      <vt:lpstr>EUSEBIUS </vt:lpstr>
      <vt:lpstr>EUSEBIUS CALCULATION </vt:lpstr>
      <vt:lpstr>EUSEBIUS WROTE </vt:lpstr>
      <vt:lpstr>EUSEBIUS </vt:lpstr>
      <vt:lpstr>EUSEBIUS CALCULATION </vt:lpstr>
      <vt:lpstr>ANOTHER WAY TO CALCULATE 450 YEARS FROM THE BOOK OF JUDGES</vt:lpstr>
      <vt:lpstr>PowerPoint Presentation</vt:lpstr>
      <vt:lpstr>PowerPoint Presentation</vt:lpstr>
      <vt:lpstr>PowerPoint Presentation</vt:lpstr>
      <vt:lpstr>INTERNAL EVIDENCE FROM THE BOOK OF JUDGES</vt:lpstr>
      <vt:lpstr>PowerPoint Presentation</vt:lpstr>
      <vt:lpstr>PowerPoint Presentation</vt:lpstr>
      <vt:lpstr>Local Judges?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J. Karavas</dc:creator>
  <cp:lastModifiedBy>Peter Karavas</cp:lastModifiedBy>
  <cp:revision>243</cp:revision>
  <dcterms:created xsi:type="dcterms:W3CDTF">2006-05-20T01:12:36Z</dcterms:created>
  <dcterms:modified xsi:type="dcterms:W3CDTF">2017-10-08T13:52:01Z</dcterms:modified>
</cp:coreProperties>
</file>